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3"/>
  </p:notesMasterIdLst>
  <p:sldIdLst>
    <p:sldId id="256" r:id="rId2"/>
    <p:sldId id="257" r:id="rId3"/>
    <p:sldId id="258" r:id="rId4"/>
    <p:sldId id="265" r:id="rId5"/>
    <p:sldId id="266" r:id="rId6"/>
    <p:sldId id="267" r:id="rId7"/>
    <p:sldId id="268" r:id="rId8"/>
    <p:sldId id="269" r:id="rId9"/>
    <p:sldId id="270" r:id="rId10"/>
    <p:sldId id="271" r:id="rId11"/>
    <p:sldId id="272" r:id="rId12"/>
    <p:sldId id="273" r:id="rId13"/>
    <p:sldId id="274" r:id="rId14"/>
    <p:sldId id="275" r:id="rId15"/>
    <p:sldId id="276" r:id="rId16"/>
    <p:sldId id="277" r:id="rId17"/>
    <p:sldId id="278" r:id="rId18"/>
    <p:sldId id="279" r:id="rId19"/>
    <p:sldId id="280" r:id="rId20"/>
    <p:sldId id="281" r:id="rId21"/>
    <p:sldId id="282" r:id="rId22"/>
    <p:sldId id="283" r:id="rId23"/>
    <p:sldId id="284" r:id="rId24"/>
    <p:sldId id="286" r:id="rId25"/>
    <p:sldId id="287" r:id="rId26"/>
    <p:sldId id="288" r:id="rId27"/>
    <p:sldId id="289" r:id="rId28"/>
    <p:sldId id="290" r:id="rId29"/>
    <p:sldId id="291" r:id="rId30"/>
    <p:sldId id="292" r:id="rId31"/>
    <p:sldId id="293" r:id="rId32"/>
    <p:sldId id="294" r:id="rId33"/>
    <p:sldId id="295" r:id="rId34"/>
    <p:sldId id="296" r:id="rId35"/>
    <p:sldId id="297" r:id="rId36"/>
    <p:sldId id="298" r:id="rId37"/>
    <p:sldId id="299" r:id="rId38"/>
    <p:sldId id="300" r:id="rId39"/>
    <p:sldId id="301" r:id="rId40"/>
    <p:sldId id="303" r:id="rId41"/>
    <p:sldId id="304" r:id="rId42"/>
  </p:sldIdLst>
  <p:sldSz cx="18288000" cy="10287000"/>
  <p:notesSz cx="6797675" cy="9926638"/>
  <p:embeddedFontLst>
    <p:embeddedFont>
      <p:font typeface="Pretendard Medium" panose="020B0600000101010101" charset="-127"/>
      <p:bold r:id="rId44"/>
    </p:embeddedFont>
    <p:embeddedFont>
      <p:font typeface="맑은 고딕" panose="020B0503020000020004" pitchFamily="50" charset="-127"/>
      <p:regular r:id="rId45"/>
      <p:bold r:id="rId46"/>
    </p:embeddedFont>
    <p:embeddedFont>
      <p:font typeface="Pretendard SemiBold" panose="020B0600000101010101" charset="-127"/>
      <p:bold r:id="rId47"/>
    </p:embeddedFont>
    <p:embeddedFont>
      <p:font typeface="Calibri" panose="020F0502020204030204" pitchFamily="34" charset="0"/>
      <p:regular r:id="rId48"/>
      <p:bold r:id="rId49"/>
      <p:italic r:id="rId50"/>
      <p:boldItalic r:id="rId5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E5FF"/>
    <a:srgbClr val="7783B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81" d="100"/>
          <a:sy n="81" d="100"/>
        </p:scale>
        <p:origin x="174"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2.fntdata"/><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fntdata"/><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font" Target="fonts/font5.fntdata"/><Relationship Id="rId8" Type="http://schemas.openxmlformats.org/officeDocument/2006/relationships/slide" Target="slides/slide7.xml"/><Relationship Id="rId51" Type="http://schemas.openxmlformats.org/officeDocument/2006/relationships/font" Target="fonts/font8.fntdata"/><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B315E95-8A19-4E4B-9417-F2766FB0900A}" type="datetimeFigureOut">
              <a:rPr lang="ko-KR" altLang="en-US" smtClean="0"/>
              <a:t>2024-12-09</a:t>
            </a:fld>
            <a:endParaRPr lang="ko-KR" altLang="en-US"/>
          </a:p>
        </p:txBody>
      </p:sp>
      <p:sp>
        <p:nvSpPr>
          <p:cNvPr id="4" name="슬라이드 이미지 개체 틀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바닥글 개체 틀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E9F160A0-D761-4E9C-9B00-D1824695D864}" type="slidenum">
              <a:rPr lang="ko-KR" altLang="en-US" smtClean="0"/>
              <a:t>‹#›</a:t>
            </a:fld>
            <a:endParaRPr lang="ko-KR" altLang="en-US"/>
          </a:p>
        </p:txBody>
      </p:sp>
    </p:spTree>
    <p:extLst>
      <p:ext uri="{BB962C8B-B14F-4D97-AF65-F5344CB8AC3E}">
        <p14:creationId xmlns:p14="http://schemas.microsoft.com/office/powerpoint/2010/main" val="2789380938"/>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E9F160A0-D761-4E9C-9B00-D1824695D864}" type="slidenum">
              <a:rPr lang="ko-KR" altLang="en-US" smtClean="0"/>
              <a:t>3</a:t>
            </a:fld>
            <a:endParaRPr lang="ko-KR" altLang="en-US"/>
          </a:p>
        </p:txBody>
      </p:sp>
    </p:spTree>
    <p:extLst>
      <p:ext uri="{BB962C8B-B14F-4D97-AF65-F5344CB8AC3E}">
        <p14:creationId xmlns:p14="http://schemas.microsoft.com/office/powerpoint/2010/main" val="2030780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5E5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3.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22300" y="571500"/>
            <a:ext cx="17043400" cy="9144000"/>
          </a:xfrm>
          <a:prstGeom prst="rect">
            <a:avLst/>
          </a:prstGeom>
        </p:spPr>
      </p:pic>
      <p:pic>
        <p:nvPicPr>
          <p:cNvPr id="4" name="Picture 4"/>
          <p:cNvPicPr>
            <a:picLocks noChangeAspect="1"/>
          </p:cNvPicPr>
          <p:nvPr/>
        </p:nvPicPr>
        <p:blipFill>
          <a:blip r:embed="rId4"/>
          <a:stretch>
            <a:fillRect/>
          </a:stretch>
        </p:blipFill>
        <p:spPr>
          <a:xfrm>
            <a:off x="13601700" y="419100"/>
            <a:ext cx="2832100" cy="1498600"/>
          </a:xfrm>
          <a:prstGeom prst="rect">
            <a:avLst/>
          </a:prstGeom>
        </p:spPr>
      </p:pic>
      <p:sp>
        <p:nvSpPr>
          <p:cNvPr id="7" name="TextBox 7"/>
          <p:cNvSpPr txBox="1"/>
          <p:nvPr/>
        </p:nvSpPr>
        <p:spPr>
          <a:xfrm>
            <a:off x="1816100" y="8470900"/>
            <a:ext cx="13728700" cy="368300"/>
          </a:xfrm>
          <a:prstGeom prst="rect">
            <a:avLst/>
          </a:prstGeom>
        </p:spPr>
        <p:txBody>
          <a:bodyPr lIns="0" tIns="0" rIns="0" bIns="0" rtlCol="0" anchor="ctr"/>
          <a:lstStyle/>
          <a:p>
            <a:pPr lvl="0">
              <a:lnSpc>
                <a:spcPct val="114539"/>
              </a:lnSpc>
            </a:pPr>
            <a:r>
              <a:rPr lang="en-US" altLang="ko-KR" sz="4000" spc="100" dirty="0" err="1">
                <a:solidFill>
                  <a:srgbClr val="00074E"/>
                </a:solidFill>
                <a:ea typeface="Pretendard Medium"/>
              </a:rPr>
              <a:t>Dae</a:t>
            </a:r>
            <a:r>
              <a:rPr lang="en-US" altLang="ko-KR" sz="4000" spc="100" dirty="0">
                <a:solidFill>
                  <a:srgbClr val="00074E"/>
                </a:solidFill>
                <a:ea typeface="Pretendard Medium"/>
              </a:rPr>
              <a:t> Chung(Ph.D. in Law, a professor of law, Division of Maritime Law, Nat’l Korea Maritime &amp; Ocean University)</a:t>
            </a:r>
            <a:endParaRPr lang="en-US" sz="4000" b="0" i="0" u="none" strike="noStrike" spc="100" dirty="0">
              <a:solidFill>
                <a:srgbClr val="00074E"/>
              </a:solidFill>
              <a:latin typeface="Pretendard Medium"/>
            </a:endParaRPr>
          </a:p>
        </p:txBody>
      </p:sp>
      <p:pic>
        <p:nvPicPr>
          <p:cNvPr id="9" name="Picture 9"/>
          <p:cNvPicPr>
            <a:picLocks noChangeAspect="1"/>
          </p:cNvPicPr>
          <p:nvPr/>
        </p:nvPicPr>
        <p:blipFill>
          <a:blip r:embed="rId5"/>
          <a:stretch>
            <a:fillRect/>
          </a:stretch>
        </p:blipFill>
        <p:spPr>
          <a:xfrm>
            <a:off x="16776700" y="8839200"/>
            <a:ext cx="444500" cy="406400"/>
          </a:xfrm>
          <a:prstGeom prst="rect">
            <a:avLst/>
          </a:prstGeom>
        </p:spPr>
      </p:pic>
      <p:sp>
        <p:nvSpPr>
          <p:cNvPr id="10" name="TextBox 10"/>
          <p:cNvSpPr txBox="1"/>
          <p:nvPr/>
        </p:nvSpPr>
        <p:spPr>
          <a:xfrm>
            <a:off x="1816100" y="3098800"/>
            <a:ext cx="15100300" cy="3568700"/>
          </a:xfrm>
          <a:prstGeom prst="rect">
            <a:avLst/>
          </a:prstGeom>
        </p:spPr>
        <p:txBody>
          <a:bodyPr lIns="0" tIns="0" rIns="0" bIns="0" rtlCol="0" anchor="ctr"/>
          <a:lstStyle/>
          <a:p>
            <a:pPr lvl="0">
              <a:lnSpc>
                <a:spcPct val="91300"/>
              </a:lnSpc>
            </a:pPr>
            <a:r>
              <a:rPr lang="en-US" altLang="ko-KR" sz="8000" dirty="0">
                <a:solidFill>
                  <a:srgbClr val="00074E"/>
                </a:solidFill>
                <a:ea typeface="Pretendard SemiBold"/>
              </a:rPr>
              <a:t>Recent Trends in </a:t>
            </a:r>
            <a:r>
              <a:rPr lang="en-US" altLang="ko-KR" sz="8000" dirty="0" smtClean="0">
                <a:solidFill>
                  <a:srgbClr val="00074E"/>
                </a:solidFill>
                <a:ea typeface="Pretendard SemiBold"/>
              </a:rPr>
              <a:t>the U</a:t>
            </a:r>
            <a:r>
              <a:rPr lang="en-US" altLang="ko-KR" sz="8000" dirty="0">
                <a:solidFill>
                  <a:srgbClr val="00074E"/>
                </a:solidFill>
                <a:ea typeface="Pretendard SemiBold"/>
              </a:rPr>
              <a:t>. S. Digital Assets Regulation and International Regulatory Cooperation Strategies </a:t>
            </a:r>
            <a:endParaRPr lang="ko-KR" sz="8000" b="0" i="0" u="none" strike="noStrike" dirty="0">
              <a:solidFill>
                <a:srgbClr val="2C2C2C"/>
              </a:solidFill>
              <a:ea typeface="Pretendard SemiBold"/>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22300" y="571500"/>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511300" y="787400"/>
            <a:ext cx="2044700" cy="647700"/>
          </a:xfrm>
          <a:prstGeom prst="rect">
            <a:avLst/>
          </a:prstGeom>
        </p:spPr>
        <p:txBody>
          <a:bodyPr lIns="0" tIns="0" rIns="0" bIns="0" rtlCol="0" anchor="ctr"/>
          <a:lstStyle/>
          <a:p>
            <a:pPr lvl="0" algn="ctr">
              <a:lnSpc>
                <a:spcPct val="107899"/>
              </a:lnSpc>
            </a:pPr>
            <a:r>
              <a:rPr lang="en-US" sz="2000" spc="100" dirty="0">
                <a:solidFill>
                  <a:srgbClr val="FFFFFF"/>
                </a:solidFill>
                <a:latin typeface="Pretendard Medium"/>
              </a:rPr>
              <a:t>I. Introduction</a:t>
            </a:r>
          </a:p>
        </p:txBody>
      </p:sp>
      <p:sp>
        <p:nvSpPr>
          <p:cNvPr id="14" name="TextBox 14"/>
          <p:cNvSpPr txBox="1"/>
          <p:nvPr/>
        </p:nvSpPr>
        <p:spPr>
          <a:xfrm>
            <a:off x="864870" y="6964061"/>
            <a:ext cx="16558260" cy="2560638"/>
          </a:xfrm>
          <a:prstGeom prst="rect">
            <a:avLst/>
          </a:prstGeom>
        </p:spPr>
        <p:txBody>
          <a:bodyPr lIns="0" tIns="0" rIns="0" bIns="0" rtlCol="0" anchor="ctr"/>
          <a:lstStyle/>
          <a:p>
            <a:pPr lvl="0" algn="just">
              <a:lnSpc>
                <a:spcPct val="99600"/>
              </a:lnSpc>
            </a:pPr>
            <a:r>
              <a:rPr lang="en-US" altLang="ko-KR" sz="3600" dirty="0">
                <a:solidFill>
                  <a:srgbClr val="00074E"/>
                </a:solidFill>
                <a:ea typeface="Pretendard SemiBold"/>
              </a:rPr>
              <a:t>With Donald Trump being elected as the 47th President of the United States in 2024, </a:t>
            </a:r>
            <a:endParaRPr lang="en-US" altLang="ko-KR" sz="3600" dirty="0" smtClean="0">
              <a:solidFill>
                <a:srgbClr val="00074E"/>
              </a:solidFill>
              <a:ea typeface="Pretendard SemiBold"/>
            </a:endParaRPr>
          </a:p>
          <a:p>
            <a:pPr lvl="0" algn="just">
              <a:lnSpc>
                <a:spcPct val="99600"/>
              </a:lnSpc>
            </a:pPr>
            <a:r>
              <a:rPr lang="en-US" altLang="ko-KR" sz="3600" dirty="0" smtClean="0">
                <a:solidFill>
                  <a:srgbClr val="00074E"/>
                </a:solidFill>
                <a:ea typeface="Pretendard SemiBold"/>
              </a:rPr>
              <a:t>the </a:t>
            </a:r>
            <a:r>
              <a:rPr lang="en-US" altLang="ko-KR" sz="3600" dirty="0">
                <a:solidFill>
                  <a:srgbClr val="00074E"/>
                </a:solidFill>
                <a:ea typeface="Pretendard SemiBold"/>
              </a:rPr>
              <a:t>prices of digital assets such as Bitcoin are on the rise.</a:t>
            </a:r>
          </a:p>
        </p:txBody>
      </p:sp>
      <p:pic>
        <p:nvPicPr>
          <p:cNvPr id="11265" name="_x610317000" descr="EMB00004bd46994"/>
          <p:cNvPicPr>
            <a:picLocks noChangeAspect="1" noChangeArrowheads="1"/>
          </p:cNvPicPr>
          <p:nvPr/>
        </p:nvPicPr>
        <p:blipFill>
          <a:blip r:embed="rId5">
            <a:extLst>
              <a:ext uri="{28A0092B-C50C-407E-A947-70E740481C1C}">
                <a14:useLocalDpi xmlns:a14="http://schemas.microsoft.com/office/drawing/2010/main" val="0"/>
              </a:ext>
            </a:extLst>
          </a:blip>
          <a:srcRect l="62289" t="44150" r="23515" b="25494"/>
          <a:stretch>
            <a:fillRect/>
          </a:stretch>
        </p:blipFill>
        <p:spPr bwMode="auto">
          <a:xfrm>
            <a:off x="4445000" y="1910080"/>
            <a:ext cx="9028113" cy="4627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86494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929640" y="419100"/>
            <a:ext cx="14401800" cy="1490011"/>
          </a:xfrm>
          <a:prstGeom prst="rect">
            <a:avLst/>
          </a:prstGeom>
        </p:spPr>
        <p:txBody>
          <a:bodyPr lIns="0" tIns="0" rIns="0" bIns="0" rtlCol="0" anchor="ctr"/>
          <a:lstStyle/>
          <a:p>
            <a:pPr lvl="0" algn="ctr">
              <a:lnSpc>
                <a:spcPct val="107899"/>
              </a:lnSpc>
            </a:pPr>
            <a:r>
              <a:rPr lang="en-US" sz="4000" spc="100" dirty="0">
                <a:solidFill>
                  <a:srgbClr val="FFFFFF"/>
                </a:solidFill>
                <a:latin typeface="Pretendard Medium"/>
              </a:rPr>
              <a:t>II. </a:t>
            </a:r>
            <a:r>
              <a:rPr lang="en-US" sz="4000" spc="100" dirty="0">
                <a:solidFill>
                  <a:schemeClr val="bg1"/>
                </a:solidFill>
                <a:latin typeface="Pretendard Medium"/>
              </a:rPr>
              <a:t>Cur</a:t>
            </a:r>
            <a:r>
              <a:rPr lang="en-US" sz="4000" spc="100" dirty="0">
                <a:solidFill>
                  <a:srgbClr val="002060"/>
                </a:solidFill>
                <a:latin typeface="Pretendard Medium"/>
              </a:rPr>
              <a:t>rent </a:t>
            </a:r>
            <a:r>
              <a:rPr lang="en-US" sz="4000" spc="100" dirty="0" smtClean="0">
                <a:solidFill>
                  <a:srgbClr val="002060"/>
                </a:solidFill>
                <a:latin typeface="Pretendard Medium"/>
              </a:rPr>
              <a:t>Situations </a:t>
            </a:r>
            <a:r>
              <a:rPr lang="en-US" sz="4000" spc="100" dirty="0">
                <a:solidFill>
                  <a:srgbClr val="002060"/>
                </a:solidFill>
                <a:latin typeface="Pretendard Medium"/>
              </a:rPr>
              <a:t>of Digital Assets Regulation</a:t>
            </a:r>
          </a:p>
        </p:txBody>
      </p:sp>
      <p:sp>
        <p:nvSpPr>
          <p:cNvPr id="14" name="TextBox 14"/>
          <p:cNvSpPr txBox="1"/>
          <p:nvPr/>
        </p:nvSpPr>
        <p:spPr>
          <a:xfrm>
            <a:off x="949518" y="2133143"/>
            <a:ext cx="16558260" cy="7606999"/>
          </a:xfrm>
          <a:prstGeom prst="rect">
            <a:avLst/>
          </a:prstGeom>
        </p:spPr>
        <p:txBody>
          <a:bodyPr lIns="0" tIns="0" rIns="0" bIns="0" rtlCol="0" anchor="ctr"/>
          <a:lstStyle/>
          <a:p>
            <a:pPr marL="742950" indent="-742950" fontAlgn="base" latinLnBrk="1">
              <a:buAutoNum type="arabicPeriod"/>
            </a:pPr>
            <a:r>
              <a:rPr lang="en-US" altLang="ko-KR" sz="4000" b="1" dirty="0" smtClean="0"/>
              <a:t>Regulatory </a:t>
            </a:r>
            <a:r>
              <a:rPr lang="en-US" altLang="ko-KR" sz="4000" b="1" dirty="0"/>
              <a:t>Institutions </a:t>
            </a:r>
            <a:r>
              <a:rPr lang="en-US" altLang="ko-KR" sz="4000" b="1" dirty="0" smtClean="0"/>
              <a:t>of </a:t>
            </a:r>
            <a:r>
              <a:rPr lang="en-US" altLang="ko-KR" sz="4000" b="1" dirty="0"/>
              <a:t>Digital </a:t>
            </a:r>
            <a:r>
              <a:rPr lang="en-US" altLang="ko-KR" sz="4000" b="1" dirty="0" smtClean="0"/>
              <a:t>Assets</a:t>
            </a:r>
          </a:p>
          <a:p>
            <a:pPr fontAlgn="base" latinLnBrk="1"/>
            <a:endParaRPr lang="en-US" altLang="ko-KR" sz="1400" dirty="0"/>
          </a:p>
          <a:p>
            <a:pPr marL="742950" indent="-742950" fontAlgn="base" latinLnBrk="1">
              <a:buAutoNum type="arabicParenBoth"/>
            </a:pPr>
            <a:r>
              <a:rPr lang="en-US" altLang="ko-KR" sz="4000" b="1" dirty="0" smtClean="0"/>
              <a:t>Financial </a:t>
            </a:r>
            <a:r>
              <a:rPr lang="en-US" altLang="ko-KR" sz="4000" b="1" dirty="0"/>
              <a:t>Crimes Enforcement Network(</a:t>
            </a:r>
            <a:r>
              <a:rPr lang="en-US" altLang="ko-KR" sz="4000" b="1" dirty="0" err="1"/>
              <a:t>FinCEN</a:t>
            </a:r>
            <a:r>
              <a:rPr lang="en-US" altLang="ko-KR" sz="4000" b="1" dirty="0" smtClean="0"/>
              <a:t>)</a:t>
            </a:r>
          </a:p>
          <a:p>
            <a:pPr fontAlgn="base" latinLnBrk="1"/>
            <a:endParaRPr lang="en-US" altLang="ko-KR" sz="1050" dirty="0"/>
          </a:p>
          <a:p>
            <a:pPr fontAlgn="base" latinLnBrk="1">
              <a:lnSpc>
                <a:spcPct val="150000"/>
              </a:lnSpc>
            </a:pPr>
            <a:r>
              <a:rPr lang="en-US" altLang="ko-KR" sz="2800" dirty="0">
                <a:solidFill>
                  <a:srgbClr val="00074E"/>
                </a:solidFill>
                <a:ea typeface="Pretendard SemiBold"/>
              </a:rPr>
              <a:t>①</a:t>
            </a:r>
            <a:r>
              <a:rPr lang="en-US" altLang="ko-KR" sz="3600" dirty="0">
                <a:solidFill>
                  <a:srgbClr val="00074E"/>
                </a:solidFill>
                <a:ea typeface="Pretendard SemiBold"/>
              </a:rPr>
              <a:t> An agency under the U. S. Treasury Department</a:t>
            </a:r>
          </a:p>
          <a:p>
            <a:pPr fontAlgn="base" latinLnBrk="1">
              <a:lnSpc>
                <a:spcPct val="150000"/>
              </a:lnSpc>
            </a:pPr>
            <a:r>
              <a:rPr lang="en-US" altLang="ko-KR" sz="2800" dirty="0">
                <a:solidFill>
                  <a:srgbClr val="00074E"/>
                </a:solidFill>
                <a:ea typeface="Pretendard SemiBold"/>
              </a:rPr>
              <a:t>②</a:t>
            </a:r>
            <a:r>
              <a:rPr lang="en-US" altLang="ko-KR" sz="3600" dirty="0">
                <a:solidFill>
                  <a:srgbClr val="00074E"/>
                </a:solidFill>
                <a:ea typeface="Pretendard SemiBold"/>
              </a:rPr>
              <a:t> Preventing money laundering and concealment of criminal proceeds under the </a:t>
            </a:r>
            <a:r>
              <a:rPr lang="en-US" altLang="ko-KR" sz="3600" dirty="0" smtClean="0">
                <a:solidFill>
                  <a:srgbClr val="00074E"/>
                </a:solidFill>
                <a:ea typeface="Pretendard SemiBold"/>
              </a:rPr>
              <a:t>Bank</a:t>
            </a:r>
          </a:p>
          <a:p>
            <a:pPr fontAlgn="base" latinLnBrk="1">
              <a:lnSpc>
                <a:spcPct val="150000"/>
              </a:lnSpc>
            </a:pPr>
            <a:r>
              <a:rPr lang="en-US" altLang="ko-KR" sz="3600" dirty="0">
                <a:solidFill>
                  <a:srgbClr val="00074E"/>
                </a:solidFill>
                <a:ea typeface="Pretendard SemiBold"/>
              </a:rPr>
              <a:t> </a:t>
            </a:r>
            <a:r>
              <a:rPr lang="en-US" altLang="ko-KR" sz="3600" dirty="0" smtClean="0">
                <a:solidFill>
                  <a:srgbClr val="00074E"/>
                </a:solidFill>
                <a:ea typeface="Pretendard SemiBold"/>
              </a:rPr>
              <a:t>    </a:t>
            </a:r>
            <a:r>
              <a:rPr lang="en-US" altLang="ko-KR" sz="3600" dirty="0">
                <a:solidFill>
                  <a:srgbClr val="00074E"/>
                </a:solidFill>
                <a:ea typeface="Pretendard SemiBold"/>
              </a:rPr>
              <a:t>Secrecy Act(BSA)</a:t>
            </a:r>
          </a:p>
          <a:p>
            <a:pPr fontAlgn="base" latinLnBrk="1">
              <a:lnSpc>
                <a:spcPct val="150000"/>
              </a:lnSpc>
            </a:pPr>
            <a:r>
              <a:rPr lang="en-US" altLang="ko-KR" sz="2800" dirty="0">
                <a:solidFill>
                  <a:srgbClr val="00074E"/>
                </a:solidFill>
                <a:ea typeface="Pretendard SemiBold"/>
              </a:rPr>
              <a:t>③</a:t>
            </a:r>
            <a:r>
              <a:rPr lang="en-US" altLang="ko-KR" sz="3600" dirty="0">
                <a:solidFill>
                  <a:srgbClr val="00074E"/>
                </a:solidFill>
                <a:ea typeface="Pretendard SemiBold"/>
              </a:rPr>
              <a:t> </a:t>
            </a:r>
            <a:r>
              <a:rPr lang="en-US" altLang="ko-KR" sz="3600" dirty="0" err="1">
                <a:solidFill>
                  <a:srgbClr val="00074E"/>
                </a:solidFill>
                <a:ea typeface="Pretendard SemiBold"/>
              </a:rPr>
              <a:t>FinCEN</a:t>
            </a:r>
            <a:r>
              <a:rPr lang="en-US" altLang="ko-KR" sz="3600" dirty="0">
                <a:solidFill>
                  <a:srgbClr val="00074E"/>
                </a:solidFill>
                <a:ea typeface="Pretendard SemiBold"/>
              </a:rPr>
              <a:t>, Application of </a:t>
            </a:r>
            <a:r>
              <a:rPr lang="en-US" altLang="ko-KR" sz="3600" dirty="0" err="1">
                <a:solidFill>
                  <a:srgbClr val="00074E"/>
                </a:solidFill>
                <a:ea typeface="Pretendard SemiBold"/>
              </a:rPr>
              <a:t>FinCEN’s</a:t>
            </a:r>
            <a:r>
              <a:rPr lang="en-US" altLang="ko-KR" sz="3600" dirty="0">
                <a:solidFill>
                  <a:srgbClr val="00074E"/>
                </a:solidFill>
                <a:ea typeface="Pretendard SemiBold"/>
              </a:rPr>
              <a:t> Regulations to Persons Administering, Exchanging, </a:t>
            </a:r>
            <a:r>
              <a:rPr lang="en-US" altLang="ko-KR" sz="3600" dirty="0" smtClean="0">
                <a:solidFill>
                  <a:srgbClr val="00074E"/>
                </a:solidFill>
                <a:ea typeface="Pretendard SemiBold"/>
              </a:rPr>
              <a:t>or</a:t>
            </a:r>
          </a:p>
          <a:p>
            <a:pPr fontAlgn="base" latinLnBrk="1">
              <a:lnSpc>
                <a:spcPct val="150000"/>
              </a:lnSpc>
            </a:pPr>
            <a:r>
              <a:rPr lang="en-US" altLang="ko-KR" sz="3600" dirty="0">
                <a:solidFill>
                  <a:srgbClr val="00074E"/>
                </a:solidFill>
                <a:ea typeface="Pretendard SemiBold"/>
              </a:rPr>
              <a:t> </a:t>
            </a:r>
            <a:r>
              <a:rPr lang="en-US" altLang="ko-KR" sz="3600" dirty="0" smtClean="0">
                <a:solidFill>
                  <a:srgbClr val="00074E"/>
                </a:solidFill>
                <a:ea typeface="Pretendard SemiBold"/>
              </a:rPr>
              <a:t>    </a:t>
            </a:r>
            <a:r>
              <a:rPr lang="en-US" altLang="ko-KR" sz="3600" dirty="0">
                <a:solidFill>
                  <a:srgbClr val="00074E"/>
                </a:solidFill>
                <a:ea typeface="Pretendard SemiBold"/>
              </a:rPr>
              <a:t>Using Virtual Currencies(Mar. 18, 2013)</a:t>
            </a:r>
          </a:p>
          <a:p>
            <a:pPr fontAlgn="base" latinLnBrk="1">
              <a:lnSpc>
                <a:spcPct val="150000"/>
              </a:lnSpc>
            </a:pPr>
            <a:r>
              <a:rPr lang="en-US" altLang="ko-KR" sz="2800" dirty="0">
                <a:solidFill>
                  <a:srgbClr val="00074E"/>
                </a:solidFill>
                <a:ea typeface="Pretendard SemiBold"/>
              </a:rPr>
              <a:t>④ </a:t>
            </a:r>
            <a:r>
              <a:rPr lang="en-US" altLang="ko-KR" sz="3600" dirty="0" err="1">
                <a:solidFill>
                  <a:srgbClr val="00074E"/>
                </a:solidFill>
                <a:ea typeface="Pretendard SemiBold"/>
              </a:rPr>
              <a:t>FinCEN</a:t>
            </a:r>
            <a:r>
              <a:rPr lang="en-US" altLang="ko-KR" sz="3600" dirty="0">
                <a:solidFill>
                  <a:srgbClr val="00074E"/>
                </a:solidFill>
                <a:ea typeface="Pretendard SemiBold"/>
              </a:rPr>
              <a:t>, Application of </a:t>
            </a:r>
            <a:r>
              <a:rPr lang="en-US" altLang="ko-KR" sz="3600" dirty="0" err="1">
                <a:solidFill>
                  <a:srgbClr val="00074E"/>
                </a:solidFill>
                <a:ea typeface="Pretendard SemiBold"/>
              </a:rPr>
              <a:t>FinCEN’s</a:t>
            </a:r>
            <a:r>
              <a:rPr lang="en-US" altLang="ko-KR" sz="3600" dirty="0">
                <a:solidFill>
                  <a:srgbClr val="00074E"/>
                </a:solidFill>
                <a:ea typeface="Pretendard SemiBold"/>
              </a:rPr>
              <a:t> Regulations to Certain Business Models Involving </a:t>
            </a:r>
            <a:endParaRPr lang="en-US" altLang="ko-KR" sz="3600" dirty="0" smtClean="0">
              <a:solidFill>
                <a:srgbClr val="00074E"/>
              </a:solidFill>
              <a:ea typeface="Pretendard SemiBold"/>
            </a:endParaRPr>
          </a:p>
          <a:p>
            <a:pPr fontAlgn="base" latinLnBrk="1">
              <a:lnSpc>
                <a:spcPct val="150000"/>
              </a:lnSpc>
            </a:pPr>
            <a:r>
              <a:rPr lang="en-US" altLang="ko-KR" sz="3600" dirty="0">
                <a:solidFill>
                  <a:srgbClr val="00074E"/>
                </a:solidFill>
                <a:ea typeface="Pretendard SemiBold"/>
              </a:rPr>
              <a:t> </a:t>
            </a:r>
            <a:r>
              <a:rPr lang="en-US" altLang="ko-KR" sz="3600" dirty="0" smtClean="0">
                <a:solidFill>
                  <a:srgbClr val="00074E"/>
                </a:solidFill>
                <a:ea typeface="Pretendard SemiBold"/>
              </a:rPr>
              <a:t>    Convertible </a:t>
            </a:r>
            <a:r>
              <a:rPr lang="en-US" altLang="ko-KR" sz="3600" dirty="0">
                <a:solidFill>
                  <a:srgbClr val="00074E"/>
                </a:solidFill>
                <a:ea typeface="Pretendard SemiBold"/>
              </a:rPr>
              <a:t>Virtual Currencies(May 9, 2019)</a:t>
            </a:r>
          </a:p>
        </p:txBody>
      </p:sp>
    </p:spTree>
    <p:extLst>
      <p:ext uri="{BB962C8B-B14F-4D97-AF65-F5344CB8AC3E}">
        <p14:creationId xmlns:p14="http://schemas.microsoft.com/office/powerpoint/2010/main" val="34841281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929640" y="419100"/>
            <a:ext cx="14401800" cy="1490011"/>
          </a:xfrm>
          <a:prstGeom prst="rect">
            <a:avLst/>
          </a:prstGeom>
        </p:spPr>
        <p:txBody>
          <a:bodyPr lIns="0" tIns="0" rIns="0" bIns="0" rtlCol="0" anchor="ctr"/>
          <a:lstStyle/>
          <a:p>
            <a:pPr lvl="0" algn="ctr">
              <a:lnSpc>
                <a:spcPct val="107899"/>
              </a:lnSpc>
            </a:pPr>
            <a:r>
              <a:rPr lang="en-US" sz="4000" spc="100" dirty="0">
                <a:solidFill>
                  <a:srgbClr val="FFFFFF"/>
                </a:solidFill>
                <a:latin typeface="Pretendard Medium"/>
              </a:rPr>
              <a:t>II. </a:t>
            </a:r>
            <a:r>
              <a:rPr lang="en-US" sz="4000" spc="100" dirty="0">
                <a:solidFill>
                  <a:schemeClr val="bg1"/>
                </a:solidFill>
                <a:latin typeface="Pretendard Medium"/>
              </a:rPr>
              <a:t>Cur</a:t>
            </a:r>
            <a:r>
              <a:rPr lang="en-US" sz="4000" spc="100" dirty="0">
                <a:solidFill>
                  <a:srgbClr val="002060"/>
                </a:solidFill>
                <a:latin typeface="Pretendard Medium"/>
              </a:rPr>
              <a:t>rent </a:t>
            </a:r>
            <a:r>
              <a:rPr lang="en-US" sz="4000" spc="100" dirty="0" smtClean="0">
                <a:solidFill>
                  <a:srgbClr val="002060"/>
                </a:solidFill>
                <a:latin typeface="Pretendard Medium"/>
              </a:rPr>
              <a:t>Situations </a:t>
            </a:r>
            <a:r>
              <a:rPr lang="en-US" sz="4000" spc="100" dirty="0">
                <a:solidFill>
                  <a:srgbClr val="002060"/>
                </a:solidFill>
                <a:latin typeface="Pretendard Medium"/>
              </a:rPr>
              <a:t>of Digital Assets Regulation</a:t>
            </a: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r>
              <a:rPr lang="en-US" altLang="ko-KR" sz="4000" b="1" dirty="0" smtClean="0"/>
              <a:t>(</a:t>
            </a:r>
            <a:r>
              <a:rPr lang="en-US" altLang="ko-KR" sz="4000" b="1" dirty="0"/>
              <a:t>2) Department of Justice(DOJ)</a:t>
            </a:r>
            <a:endParaRPr lang="en-US" altLang="ko-KR" sz="1050" dirty="0"/>
          </a:p>
          <a:p>
            <a:pPr fontAlgn="base" latinLnBrk="1">
              <a:lnSpc>
                <a:spcPct val="150000"/>
              </a:lnSpc>
            </a:pPr>
            <a:r>
              <a:rPr lang="en-US" altLang="ko-KR" sz="3200" dirty="0">
                <a:solidFill>
                  <a:srgbClr val="00074E"/>
                </a:solidFill>
                <a:ea typeface="Pretendard SemiBold"/>
              </a:rPr>
              <a:t>On October 6, 2021 DOJ established National Cryptocurrency Enforcement Team(NCET) in order to prevent cryptocurrency from being used for criminal activities</a:t>
            </a:r>
            <a:r>
              <a:rPr lang="en-US" altLang="ko-KR" sz="3200" dirty="0" smtClean="0">
                <a:solidFill>
                  <a:srgbClr val="00074E"/>
                </a:solidFill>
                <a:ea typeface="Pretendard SemiBold"/>
              </a:rPr>
              <a:t>.</a:t>
            </a:r>
          </a:p>
          <a:p>
            <a:pPr fontAlgn="base" latinLnBrk="1">
              <a:lnSpc>
                <a:spcPct val="150000"/>
              </a:lnSpc>
            </a:pPr>
            <a:endParaRPr lang="en-US" altLang="ko-KR" sz="2800" dirty="0">
              <a:solidFill>
                <a:srgbClr val="00074E"/>
              </a:solidFill>
              <a:ea typeface="Pretendard SemiBold"/>
            </a:endParaRPr>
          </a:p>
          <a:p>
            <a:pPr fontAlgn="base" latinLnBrk="1">
              <a:lnSpc>
                <a:spcPct val="150000"/>
              </a:lnSpc>
            </a:pPr>
            <a:r>
              <a:rPr lang="en-US" altLang="ko-KR" sz="4000" b="1" dirty="0"/>
              <a:t>(3) Securities and Exchange Commission(SEC)</a:t>
            </a:r>
          </a:p>
          <a:p>
            <a:pPr fontAlgn="base" latinLnBrk="1">
              <a:lnSpc>
                <a:spcPct val="150000"/>
              </a:lnSpc>
            </a:pPr>
            <a:r>
              <a:rPr lang="en-US" altLang="ko-KR" sz="2400" dirty="0">
                <a:solidFill>
                  <a:srgbClr val="00074E"/>
                </a:solidFill>
                <a:ea typeface="Pretendard SemiBold"/>
              </a:rPr>
              <a:t>①</a:t>
            </a:r>
            <a:r>
              <a:rPr lang="en-US" altLang="ko-KR" sz="2800" dirty="0">
                <a:solidFill>
                  <a:srgbClr val="00074E"/>
                </a:solidFill>
                <a:ea typeface="Pretendard SemiBold"/>
              </a:rPr>
              <a:t> </a:t>
            </a:r>
            <a:r>
              <a:rPr lang="en-US" altLang="ko-KR" sz="3200" dirty="0">
                <a:solidFill>
                  <a:srgbClr val="00074E"/>
                </a:solidFill>
                <a:ea typeface="Pretendard SemiBold"/>
              </a:rPr>
              <a:t>In 2019, SEC : </a:t>
            </a:r>
            <a:r>
              <a:rPr lang="en-US" altLang="ko-KR" sz="3200" u="sng" dirty="0">
                <a:solidFill>
                  <a:srgbClr val="00074E"/>
                </a:solidFill>
                <a:ea typeface="Pretendard SemiBold"/>
              </a:rPr>
              <a:t>Framework for ‘Investment </a:t>
            </a:r>
            <a:r>
              <a:rPr lang="en-US" altLang="ko-KR" sz="3200" u="sng" dirty="0" err="1">
                <a:solidFill>
                  <a:srgbClr val="00074E"/>
                </a:solidFill>
                <a:ea typeface="Pretendard SemiBold"/>
              </a:rPr>
              <a:t>Contract’Analysis</a:t>
            </a:r>
            <a:r>
              <a:rPr lang="en-US" altLang="ko-KR" sz="3200" u="sng" dirty="0">
                <a:solidFill>
                  <a:srgbClr val="00074E"/>
                </a:solidFill>
                <a:ea typeface="Pretendard SemiBold"/>
              </a:rPr>
              <a:t> of Digital </a:t>
            </a:r>
            <a:r>
              <a:rPr lang="en-US" altLang="ko-KR" sz="3200" u="sng" dirty="0" smtClean="0">
                <a:solidFill>
                  <a:srgbClr val="00074E"/>
                </a:solidFill>
                <a:ea typeface="Pretendard SemiBold"/>
              </a:rPr>
              <a:t>Assets</a:t>
            </a:r>
          </a:p>
          <a:p>
            <a:pPr fontAlgn="base" latinLnBrk="1">
              <a:lnSpc>
                <a:spcPct val="150000"/>
              </a:lnSpc>
            </a:pPr>
            <a:endParaRPr lang="en-US" altLang="ko-KR" sz="2800" dirty="0" smtClean="0">
              <a:solidFill>
                <a:srgbClr val="00074E"/>
              </a:solidFill>
              <a:ea typeface="Pretendard SemiBold"/>
            </a:endParaRPr>
          </a:p>
          <a:p>
            <a:pPr fontAlgn="base" latinLnBrk="1">
              <a:lnSpc>
                <a:spcPct val="150000"/>
              </a:lnSpc>
            </a:pPr>
            <a:endParaRPr lang="en-US" altLang="ko-KR" sz="2800" dirty="0" smtClean="0">
              <a:solidFill>
                <a:srgbClr val="00074E"/>
              </a:solidFill>
              <a:ea typeface="Pretendard SemiBold"/>
            </a:endParaRPr>
          </a:p>
          <a:p>
            <a:pPr fontAlgn="base" latinLnBrk="1">
              <a:lnSpc>
                <a:spcPct val="150000"/>
              </a:lnSpc>
            </a:pPr>
            <a:endParaRPr lang="en-US" altLang="ko-KR" sz="2800" dirty="0">
              <a:solidFill>
                <a:srgbClr val="00074E"/>
              </a:solidFill>
              <a:ea typeface="Pretendard SemiBold"/>
            </a:endParaRPr>
          </a:p>
          <a:p>
            <a:pPr fontAlgn="base" latinLnBrk="1">
              <a:lnSpc>
                <a:spcPct val="150000"/>
              </a:lnSpc>
            </a:pPr>
            <a:endParaRPr lang="en-US" altLang="ko-KR" sz="2800" dirty="0">
              <a:solidFill>
                <a:srgbClr val="00074E"/>
              </a:solidFill>
              <a:ea typeface="Pretendard SemiBold"/>
            </a:endParaRPr>
          </a:p>
          <a:p>
            <a:pPr fontAlgn="base" latinLnBrk="1">
              <a:lnSpc>
                <a:spcPct val="150000"/>
              </a:lnSpc>
            </a:pPr>
            <a:r>
              <a:rPr lang="en-US" altLang="ko-KR" sz="2400" dirty="0">
                <a:solidFill>
                  <a:srgbClr val="00074E"/>
                </a:solidFill>
                <a:ea typeface="Pretendard SemiBold"/>
              </a:rPr>
              <a:t>②</a:t>
            </a:r>
            <a:r>
              <a:rPr lang="en-US" altLang="ko-KR" sz="2800" dirty="0">
                <a:solidFill>
                  <a:srgbClr val="00074E"/>
                </a:solidFill>
                <a:ea typeface="Pretendard SemiBold"/>
              </a:rPr>
              <a:t> </a:t>
            </a:r>
            <a:r>
              <a:rPr lang="en-US" altLang="ko-KR" sz="3200" dirty="0">
                <a:solidFill>
                  <a:srgbClr val="00074E"/>
                </a:solidFill>
                <a:ea typeface="Pretendard SemiBold"/>
              </a:rPr>
              <a:t>Reuters, U.S. SEC Official Says Ether Not a Security, Price Surges(Jun. 14, 2018</a:t>
            </a:r>
            <a:r>
              <a:rPr lang="en-US" altLang="ko-KR" sz="3200" dirty="0" smtClean="0">
                <a:solidFill>
                  <a:srgbClr val="00074E"/>
                </a:solidFill>
                <a:ea typeface="Pretendard SemiBold"/>
              </a:rPr>
              <a:t>)</a:t>
            </a:r>
            <a:endParaRPr lang="en-US" altLang="ko-KR" sz="3200" dirty="0">
              <a:solidFill>
                <a:srgbClr val="00074E"/>
              </a:solidFill>
              <a:ea typeface="Pretendard SemiBold"/>
            </a:endParaRPr>
          </a:p>
        </p:txBody>
      </p:sp>
      <p:graphicFrame>
        <p:nvGraphicFramePr>
          <p:cNvPr id="6" name="표 5"/>
          <p:cNvGraphicFramePr>
            <a:graphicFrameLocks noGrp="1"/>
          </p:cNvGraphicFramePr>
          <p:nvPr>
            <p:extLst>
              <p:ext uri="{D42A27DB-BD31-4B8C-83A1-F6EECF244321}">
                <p14:modId xmlns:p14="http://schemas.microsoft.com/office/powerpoint/2010/main" val="4085943266"/>
              </p:ext>
            </p:extLst>
          </p:nvPr>
        </p:nvGraphicFramePr>
        <p:xfrm>
          <a:off x="1525035" y="6490843"/>
          <a:ext cx="10864712" cy="2474214"/>
        </p:xfrm>
        <a:graphic>
          <a:graphicData uri="http://schemas.openxmlformats.org/drawingml/2006/table">
            <a:tbl>
              <a:tblPr/>
              <a:tblGrid>
                <a:gridCol w="10864712">
                  <a:extLst>
                    <a:ext uri="{9D8B030D-6E8A-4147-A177-3AD203B41FA5}">
                      <a16:colId xmlns="" xmlns:a16="http://schemas.microsoft.com/office/drawing/2014/main" val="3336828934"/>
                    </a:ext>
                  </a:extLst>
                </a:gridCol>
              </a:tblGrid>
              <a:tr h="1035050">
                <a:tc>
                  <a:txBody>
                    <a:bodyPr/>
                    <a:lstStyle/>
                    <a:p>
                      <a:pPr marL="0" marR="0" indent="0" algn="ctr" fontAlgn="base" latinLnBrk="0">
                        <a:lnSpc>
                          <a:spcPct val="160000"/>
                        </a:lnSpc>
                        <a:spcBef>
                          <a:spcPts val="0"/>
                        </a:spcBef>
                        <a:spcAft>
                          <a:spcPts val="0"/>
                        </a:spcAft>
                      </a:pPr>
                      <a:r>
                        <a:rPr lang="en-US" sz="2800" b="1" kern="1200" dirty="0">
                          <a:solidFill>
                            <a:srgbClr val="00074E"/>
                          </a:solidFill>
                          <a:latin typeface="+mn-lt"/>
                          <a:ea typeface="Pretendard SemiBold"/>
                          <a:cs typeface="+mn-cs"/>
                        </a:rPr>
                        <a:t>SEC v. W. J. Howey Co., 328 U. S. 293 (1946)</a:t>
                      </a:r>
                    </a:p>
                    <a:p>
                      <a:pPr marL="0" marR="0" indent="0" algn="just" fontAlgn="base" latinLnBrk="1">
                        <a:lnSpc>
                          <a:spcPct val="160000"/>
                        </a:lnSpc>
                        <a:spcBef>
                          <a:spcPts val="0"/>
                        </a:spcBef>
                        <a:spcAft>
                          <a:spcPts val="0"/>
                        </a:spcAft>
                      </a:pPr>
                      <a:r>
                        <a:rPr lang="en-US" sz="2000" kern="1200" dirty="0">
                          <a:solidFill>
                            <a:srgbClr val="00074E"/>
                          </a:solidFill>
                          <a:latin typeface="+mn-lt"/>
                          <a:ea typeface="Pretendard SemiBold"/>
                          <a:cs typeface="+mn-cs"/>
                        </a:rPr>
                        <a:t>① </a:t>
                      </a:r>
                      <a:r>
                        <a:rPr lang="en-US" sz="2400" kern="1200" dirty="0">
                          <a:solidFill>
                            <a:srgbClr val="00074E"/>
                          </a:solidFill>
                          <a:latin typeface="+mn-lt"/>
                          <a:ea typeface="Pretendard SemiBold"/>
                          <a:cs typeface="+mn-cs"/>
                        </a:rPr>
                        <a:t>The Investment of Money </a:t>
                      </a:r>
                    </a:p>
                    <a:p>
                      <a:pPr marL="0" marR="0" indent="0" algn="just" fontAlgn="base" latinLnBrk="1">
                        <a:lnSpc>
                          <a:spcPct val="160000"/>
                        </a:lnSpc>
                        <a:spcBef>
                          <a:spcPts val="0"/>
                        </a:spcBef>
                        <a:spcAft>
                          <a:spcPts val="0"/>
                        </a:spcAft>
                      </a:pPr>
                      <a:r>
                        <a:rPr lang="en-US" sz="2000" kern="1200" dirty="0">
                          <a:solidFill>
                            <a:srgbClr val="00074E"/>
                          </a:solidFill>
                          <a:latin typeface="+mn-lt"/>
                          <a:ea typeface="Pretendard SemiBold"/>
                          <a:cs typeface="+mn-cs"/>
                        </a:rPr>
                        <a:t>②</a:t>
                      </a:r>
                      <a:r>
                        <a:rPr lang="en-US" sz="2400" kern="1200" dirty="0">
                          <a:solidFill>
                            <a:srgbClr val="00074E"/>
                          </a:solidFill>
                          <a:latin typeface="+mn-lt"/>
                          <a:ea typeface="Pretendard SemiBold"/>
                          <a:cs typeface="+mn-cs"/>
                        </a:rPr>
                        <a:t> Common Enterprise</a:t>
                      </a:r>
                    </a:p>
                    <a:p>
                      <a:pPr marL="0" marR="0" indent="0" algn="just" fontAlgn="base" latinLnBrk="1">
                        <a:lnSpc>
                          <a:spcPct val="160000"/>
                        </a:lnSpc>
                        <a:spcBef>
                          <a:spcPts val="0"/>
                        </a:spcBef>
                        <a:spcAft>
                          <a:spcPts val="0"/>
                        </a:spcAft>
                      </a:pPr>
                      <a:r>
                        <a:rPr lang="en-US" sz="2000" kern="1200" dirty="0">
                          <a:solidFill>
                            <a:srgbClr val="00074E"/>
                          </a:solidFill>
                          <a:latin typeface="+mn-lt"/>
                          <a:ea typeface="Pretendard SemiBold"/>
                          <a:cs typeface="+mn-cs"/>
                        </a:rPr>
                        <a:t>③</a:t>
                      </a:r>
                      <a:r>
                        <a:rPr lang="en-US" sz="2400" kern="1200" dirty="0">
                          <a:solidFill>
                            <a:srgbClr val="00074E"/>
                          </a:solidFill>
                          <a:latin typeface="+mn-lt"/>
                          <a:ea typeface="Pretendard SemiBold"/>
                          <a:cs typeface="+mn-cs"/>
                        </a:rPr>
                        <a:t> Reasonable Expectation of Profits Derived from the Efforts of Others</a:t>
                      </a: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144055954"/>
                  </a:ext>
                </a:extLst>
              </a:tr>
            </a:tbl>
          </a:graphicData>
        </a:graphic>
      </p:graphicFrame>
    </p:spTree>
    <p:extLst>
      <p:ext uri="{BB962C8B-B14F-4D97-AF65-F5344CB8AC3E}">
        <p14:creationId xmlns:p14="http://schemas.microsoft.com/office/powerpoint/2010/main" val="11101037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929640" y="419100"/>
            <a:ext cx="14401800" cy="1490011"/>
          </a:xfrm>
          <a:prstGeom prst="rect">
            <a:avLst/>
          </a:prstGeom>
        </p:spPr>
        <p:txBody>
          <a:bodyPr lIns="0" tIns="0" rIns="0" bIns="0" rtlCol="0" anchor="ctr"/>
          <a:lstStyle/>
          <a:p>
            <a:pPr lvl="0" algn="ctr">
              <a:lnSpc>
                <a:spcPct val="107899"/>
              </a:lnSpc>
            </a:pPr>
            <a:r>
              <a:rPr lang="en-US" sz="4000" spc="100" dirty="0">
                <a:solidFill>
                  <a:srgbClr val="FFFFFF"/>
                </a:solidFill>
                <a:latin typeface="Pretendard Medium"/>
              </a:rPr>
              <a:t>II. </a:t>
            </a:r>
            <a:r>
              <a:rPr lang="en-US" sz="4000" spc="100" dirty="0">
                <a:solidFill>
                  <a:schemeClr val="bg1"/>
                </a:solidFill>
                <a:latin typeface="Pretendard Medium"/>
              </a:rPr>
              <a:t>Cur</a:t>
            </a:r>
            <a:r>
              <a:rPr lang="en-US" sz="4000" spc="100" dirty="0">
                <a:solidFill>
                  <a:srgbClr val="002060"/>
                </a:solidFill>
                <a:latin typeface="Pretendard Medium"/>
              </a:rPr>
              <a:t>rent </a:t>
            </a:r>
            <a:r>
              <a:rPr lang="en-US" sz="4000" spc="100" dirty="0" smtClean="0">
                <a:solidFill>
                  <a:srgbClr val="002060"/>
                </a:solidFill>
                <a:latin typeface="Pretendard Medium"/>
              </a:rPr>
              <a:t>Situations </a:t>
            </a:r>
            <a:r>
              <a:rPr lang="en-US" sz="4000" spc="100" dirty="0">
                <a:solidFill>
                  <a:srgbClr val="002060"/>
                </a:solidFill>
                <a:latin typeface="Pretendard Medium"/>
              </a:rPr>
              <a:t>of Digital Assets Regulation</a:t>
            </a: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r>
              <a:rPr lang="en-US" altLang="ko-KR" sz="4000" b="1" dirty="0"/>
              <a:t>(4) Commodity Futures Trading Commission(CFTC</a:t>
            </a:r>
            <a:r>
              <a:rPr lang="en-US" altLang="ko-KR" sz="4000" b="1" dirty="0" smtClean="0"/>
              <a:t>)</a:t>
            </a:r>
          </a:p>
          <a:p>
            <a:pPr fontAlgn="base" latinLnBrk="1"/>
            <a:endParaRPr lang="en-US" altLang="ko-KR" sz="4000" b="1" dirty="0" smtClean="0"/>
          </a:p>
          <a:p>
            <a:pPr fontAlgn="base" latinLnBrk="1"/>
            <a:r>
              <a:rPr lang="en-US" altLang="ko-KR" sz="2800" dirty="0">
                <a:solidFill>
                  <a:srgbClr val="00074E"/>
                </a:solidFill>
                <a:ea typeface="Pretendard SemiBold"/>
              </a:rPr>
              <a:t>①</a:t>
            </a:r>
            <a:r>
              <a:rPr lang="en-US" altLang="ko-KR" sz="3600" dirty="0">
                <a:solidFill>
                  <a:srgbClr val="00074E"/>
                </a:solidFill>
                <a:ea typeface="Pretendard SemiBold"/>
              </a:rPr>
              <a:t> The CFTC regulates derivatives markets such as futures, forwards, options, and </a:t>
            </a:r>
            <a:r>
              <a:rPr lang="en-US" altLang="ko-KR" sz="3600" dirty="0" smtClean="0">
                <a:solidFill>
                  <a:srgbClr val="00074E"/>
                </a:solidFill>
                <a:ea typeface="Pretendard SemiBold"/>
              </a:rPr>
              <a:t>swaps</a:t>
            </a: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a:t>
            </a:r>
            <a:r>
              <a:rPr lang="en-US" altLang="ko-KR" sz="3600" dirty="0">
                <a:solidFill>
                  <a:srgbClr val="00074E"/>
                </a:solidFill>
                <a:ea typeface="Pretendard SemiBold"/>
              </a:rPr>
              <a:t>under the Commodity Exchange Act (CEA). </a:t>
            </a:r>
          </a:p>
          <a:p>
            <a:pPr fontAlgn="base" latinLnBrk="1"/>
            <a:r>
              <a:rPr lang="en-US" altLang="ko-KR" sz="2800" dirty="0">
                <a:solidFill>
                  <a:srgbClr val="00074E"/>
                </a:solidFill>
                <a:ea typeface="Pretendard SemiBold"/>
              </a:rPr>
              <a:t>②</a:t>
            </a:r>
            <a:r>
              <a:rPr lang="en-US" altLang="ko-KR" sz="3600" dirty="0">
                <a:solidFill>
                  <a:srgbClr val="00074E"/>
                </a:solidFill>
                <a:ea typeface="Pretendard SemiBold"/>
              </a:rPr>
              <a:t> Digital assets are also considered commodities under the Commodity Exchange Act(7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U.S.C</a:t>
            </a:r>
            <a:r>
              <a:rPr lang="en-US" altLang="ko-KR" sz="3600" dirty="0">
                <a:solidFill>
                  <a:srgbClr val="00074E"/>
                </a:solidFill>
                <a:ea typeface="Pretendard SemiBold"/>
              </a:rPr>
              <a:t>. §1 a (9)). </a:t>
            </a:r>
          </a:p>
          <a:p>
            <a:pPr fontAlgn="base" latinLnBrk="1"/>
            <a:r>
              <a:rPr lang="en-US" altLang="ko-KR" sz="2800" dirty="0">
                <a:solidFill>
                  <a:srgbClr val="00074E"/>
                </a:solidFill>
                <a:ea typeface="Pretendard SemiBold"/>
              </a:rPr>
              <a:t>③</a:t>
            </a:r>
            <a:r>
              <a:rPr lang="en-US" altLang="ko-KR" sz="3600" dirty="0">
                <a:solidFill>
                  <a:srgbClr val="00074E"/>
                </a:solidFill>
                <a:ea typeface="Pretendard SemiBold"/>
              </a:rPr>
              <a:t> In 2015, the CFTC found: “</a:t>
            </a:r>
            <a:r>
              <a:rPr lang="en-US" altLang="ko-KR" sz="3600" u="sng" dirty="0">
                <a:solidFill>
                  <a:srgbClr val="00074E"/>
                </a:solidFill>
                <a:ea typeface="Pretendard SemiBold"/>
              </a:rPr>
              <a:t>Bitcoin and other virtual currencies are encompassed in </a:t>
            </a:r>
            <a:r>
              <a:rPr lang="en-US" altLang="ko-KR" sz="3600" u="sng" dirty="0" smtClean="0">
                <a:solidFill>
                  <a:srgbClr val="00074E"/>
                </a:solidFill>
                <a:ea typeface="Pretendard SemiBold"/>
              </a:rPr>
              <a:t>the</a:t>
            </a: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a:t>
            </a:r>
            <a:r>
              <a:rPr lang="en-US" altLang="ko-KR" sz="3600" u="sng" dirty="0" smtClean="0">
                <a:solidFill>
                  <a:srgbClr val="00074E"/>
                </a:solidFill>
                <a:ea typeface="Pretendard SemiBold"/>
              </a:rPr>
              <a:t> </a:t>
            </a:r>
            <a:r>
              <a:rPr lang="en-US" altLang="ko-KR" sz="3600" u="sng" dirty="0">
                <a:solidFill>
                  <a:srgbClr val="00074E"/>
                </a:solidFill>
                <a:ea typeface="Pretendard SemiBold"/>
              </a:rPr>
              <a:t>[commodity] definition</a:t>
            </a:r>
            <a:r>
              <a:rPr lang="en-US" altLang="ko-KR" sz="3600" dirty="0">
                <a:solidFill>
                  <a:srgbClr val="00074E"/>
                </a:solidFill>
                <a:ea typeface="Pretendard SemiBold"/>
              </a:rPr>
              <a:t> and properly defined as commodities.” See In the Matter of: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a:t>
            </a:r>
            <a:r>
              <a:rPr lang="en-US" altLang="ko-KR" sz="3600" dirty="0" err="1" smtClean="0">
                <a:solidFill>
                  <a:srgbClr val="00074E"/>
                </a:solidFill>
                <a:ea typeface="Pretendard SemiBold"/>
              </a:rPr>
              <a:t>Coinflip</a:t>
            </a:r>
            <a:r>
              <a:rPr lang="en-US" altLang="ko-KR" sz="3600" dirty="0">
                <a:solidFill>
                  <a:srgbClr val="00074E"/>
                </a:solidFill>
                <a:ea typeface="Pretendard SemiBold"/>
              </a:rPr>
              <a:t>, Inc., d/b/a </a:t>
            </a:r>
            <a:r>
              <a:rPr lang="en-US" altLang="ko-KR" sz="3600" dirty="0" err="1">
                <a:solidFill>
                  <a:srgbClr val="00074E"/>
                </a:solidFill>
                <a:ea typeface="Pretendard SemiBold"/>
              </a:rPr>
              <a:t>Derivabit</a:t>
            </a:r>
            <a:r>
              <a:rPr lang="en-US" altLang="ko-KR" sz="3600" dirty="0">
                <a:solidFill>
                  <a:srgbClr val="00074E"/>
                </a:solidFill>
                <a:ea typeface="Pretendard SemiBold"/>
              </a:rPr>
              <a:t>, and Francisco Riordan, CFTC Docket No. 15-19</a:t>
            </a:r>
            <a:r>
              <a:rPr lang="en-US" altLang="ko-KR" sz="3600" u="sng" dirty="0">
                <a:solidFill>
                  <a:srgbClr val="00074E"/>
                </a:solidFill>
                <a:ea typeface="Pretendard SemiBold"/>
              </a:rPr>
              <a:t>[CFTC,</a:t>
            </a:r>
            <a:r>
              <a:rPr lang="en-US" altLang="ko-KR" sz="3600" dirty="0">
                <a:solidFill>
                  <a:srgbClr val="00074E"/>
                </a:solidFill>
                <a:ea typeface="Pretendard SemiBold"/>
              </a:rPr>
              <a:t>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a:t>
            </a:r>
            <a:r>
              <a:rPr lang="en-US" altLang="ko-KR" sz="3600" u="sng" dirty="0" smtClean="0">
                <a:solidFill>
                  <a:srgbClr val="00074E"/>
                </a:solidFill>
                <a:ea typeface="Pretendard SemiBold"/>
              </a:rPr>
              <a:t>Digital </a:t>
            </a:r>
            <a:r>
              <a:rPr lang="en-US" altLang="ko-KR" sz="3600" u="sng" dirty="0">
                <a:solidFill>
                  <a:srgbClr val="00074E"/>
                </a:solidFill>
                <a:ea typeface="Pretendard SemiBold"/>
              </a:rPr>
              <a:t>Asset Primer(December 2020)]</a:t>
            </a:r>
            <a:endParaRPr lang="en-US" altLang="ko-KR" sz="3600" u="sng" dirty="0" smtClean="0">
              <a:solidFill>
                <a:srgbClr val="00074E"/>
              </a:solidFill>
              <a:ea typeface="Pretendard SemiBold"/>
            </a:endParaRPr>
          </a:p>
        </p:txBody>
      </p:sp>
    </p:spTree>
    <p:extLst>
      <p:ext uri="{BB962C8B-B14F-4D97-AF65-F5344CB8AC3E}">
        <p14:creationId xmlns:p14="http://schemas.microsoft.com/office/powerpoint/2010/main" val="20485861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929640" y="419100"/>
            <a:ext cx="14401800" cy="1490011"/>
          </a:xfrm>
          <a:prstGeom prst="rect">
            <a:avLst/>
          </a:prstGeom>
        </p:spPr>
        <p:txBody>
          <a:bodyPr lIns="0" tIns="0" rIns="0" bIns="0" rtlCol="0" anchor="ctr"/>
          <a:lstStyle/>
          <a:p>
            <a:pPr lvl="0" algn="ctr">
              <a:lnSpc>
                <a:spcPct val="107899"/>
              </a:lnSpc>
            </a:pPr>
            <a:r>
              <a:rPr lang="en-US" sz="4000" spc="100" dirty="0">
                <a:solidFill>
                  <a:srgbClr val="FFFFFF"/>
                </a:solidFill>
                <a:latin typeface="Pretendard Medium"/>
              </a:rPr>
              <a:t>II. </a:t>
            </a:r>
            <a:r>
              <a:rPr lang="en-US" sz="4000" spc="100" dirty="0">
                <a:solidFill>
                  <a:schemeClr val="bg1"/>
                </a:solidFill>
                <a:latin typeface="Pretendard Medium"/>
              </a:rPr>
              <a:t>Cur</a:t>
            </a:r>
            <a:r>
              <a:rPr lang="en-US" sz="4000" spc="100" dirty="0">
                <a:solidFill>
                  <a:srgbClr val="002060"/>
                </a:solidFill>
                <a:latin typeface="Pretendard Medium"/>
              </a:rPr>
              <a:t>rent </a:t>
            </a:r>
            <a:r>
              <a:rPr lang="en-US" sz="4000" spc="100" dirty="0" smtClean="0">
                <a:solidFill>
                  <a:srgbClr val="002060"/>
                </a:solidFill>
                <a:latin typeface="Pretendard Medium"/>
              </a:rPr>
              <a:t>Situations </a:t>
            </a:r>
            <a:r>
              <a:rPr lang="en-US" sz="4000" spc="100" dirty="0">
                <a:solidFill>
                  <a:srgbClr val="002060"/>
                </a:solidFill>
                <a:latin typeface="Pretendard Medium"/>
              </a:rPr>
              <a:t>of Digital Assets Regulation</a:t>
            </a: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r>
              <a:rPr lang="en-US" altLang="ko-KR" sz="4000" b="1" dirty="0"/>
              <a:t>2. Regulation of </a:t>
            </a:r>
            <a:r>
              <a:rPr lang="en-US" altLang="ko-KR" sz="4000" b="1" dirty="0" err="1" smtClean="0"/>
              <a:t>Stablecoins</a:t>
            </a:r>
            <a:endParaRPr lang="en-US" altLang="ko-KR" sz="4000" b="1" dirty="0" smtClean="0"/>
          </a:p>
          <a:p>
            <a:pPr fontAlgn="base" latinLnBrk="1"/>
            <a:endParaRPr lang="en-US" altLang="ko-KR" sz="4000" b="1" dirty="0"/>
          </a:p>
          <a:p>
            <a:pPr fontAlgn="base" latinLnBrk="1"/>
            <a:endParaRPr lang="en-US" altLang="ko-KR" sz="4000" b="1" dirty="0" smtClean="0"/>
          </a:p>
          <a:p>
            <a:pPr fontAlgn="base" latinLnBrk="1"/>
            <a:endParaRPr lang="en-US" altLang="ko-KR" sz="4000" b="1" dirty="0"/>
          </a:p>
          <a:p>
            <a:pPr fontAlgn="base" latinLnBrk="1"/>
            <a:endParaRPr lang="en-US" altLang="ko-KR" sz="4000" b="1" dirty="0" smtClean="0"/>
          </a:p>
          <a:p>
            <a:pPr fontAlgn="base" latinLnBrk="1"/>
            <a:endParaRPr lang="en-US" altLang="ko-KR" sz="4000" b="1" dirty="0"/>
          </a:p>
          <a:p>
            <a:pPr fontAlgn="base" latinLnBrk="1"/>
            <a:endParaRPr lang="en-US" altLang="ko-KR" sz="4000" b="1" dirty="0" smtClean="0"/>
          </a:p>
          <a:p>
            <a:pPr fontAlgn="base" latinLnBrk="1"/>
            <a:endParaRPr lang="en-US" altLang="ko-KR" sz="4000" b="1" dirty="0"/>
          </a:p>
          <a:p>
            <a:pPr fontAlgn="base" latinLnBrk="1"/>
            <a:endParaRPr lang="en-US" altLang="ko-KR" sz="4000" b="1" dirty="0" smtClean="0"/>
          </a:p>
          <a:p>
            <a:pPr fontAlgn="base" latinLnBrk="1"/>
            <a:endParaRPr lang="en-US" altLang="ko-KR" sz="4000" b="1" dirty="0"/>
          </a:p>
          <a:p>
            <a:pPr fontAlgn="base" latinLnBrk="1"/>
            <a:endParaRPr lang="en-US" altLang="ko-KR" sz="4000" b="1" dirty="0" smtClean="0"/>
          </a:p>
          <a:p>
            <a:pPr fontAlgn="base" latinLnBrk="1"/>
            <a:endParaRPr lang="en-US" altLang="ko-KR" sz="4000" b="1" dirty="0"/>
          </a:p>
          <a:p>
            <a:pPr fontAlgn="base" latinLnBrk="1"/>
            <a:endParaRPr lang="en-US" altLang="ko-KR" sz="1400" dirty="0"/>
          </a:p>
        </p:txBody>
      </p:sp>
      <p:pic>
        <p:nvPicPr>
          <p:cNvPr id="7" name="Picture 1"/>
          <p:cNvPicPr>
            <a:picLocks noChangeAspect="1"/>
          </p:cNvPicPr>
          <p:nvPr/>
        </p:nvPicPr>
        <p:blipFill>
          <a:blip r:embed="rId5">
            <a:extLst/>
          </a:blip>
          <a:srcRect l="17695" t="36862" r="68437" b="31837"/>
          <a:stretch>
            <a:fillRect/>
          </a:stretch>
        </p:blipFill>
        <p:spPr>
          <a:xfrm>
            <a:off x="4267200" y="3382005"/>
            <a:ext cx="10419753" cy="5449626"/>
          </a:xfrm>
          <a:prstGeom prst="rect">
            <a:avLst/>
          </a:prstGeom>
          <a:noFill/>
          <a:ln>
            <a:noFill/>
          </a:ln>
          <a:effectLst/>
        </p:spPr>
      </p:pic>
    </p:spTree>
    <p:extLst>
      <p:ext uri="{BB962C8B-B14F-4D97-AF65-F5344CB8AC3E}">
        <p14:creationId xmlns:p14="http://schemas.microsoft.com/office/powerpoint/2010/main" val="15411318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929640" y="419100"/>
            <a:ext cx="14401800" cy="1490011"/>
          </a:xfrm>
          <a:prstGeom prst="rect">
            <a:avLst/>
          </a:prstGeom>
        </p:spPr>
        <p:txBody>
          <a:bodyPr lIns="0" tIns="0" rIns="0" bIns="0" rtlCol="0" anchor="ctr"/>
          <a:lstStyle/>
          <a:p>
            <a:pPr lvl="0" algn="ctr">
              <a:lnSpc>
                <a:spcPct val="107899"/>
              </a:lnSpc>
            </a:pPr>
            <a:r>
              <a:rPr lang="en-US" sz="4000" spc="100" dirty="0">
                <a:solidFill>
                  <a:srgbClr val="FFFFFF"/>
                </a:solidFill>
                <a:latin typeface="Pretendard Medium"/>
              </a:rPr>
              <a:t>II. </a:t>
            </a:r>
            <a:r>
              <a:rPr lang="en-US" sz="4000" spc="100" dirty="0">
                <a:solidFill>
                  <a:schemeClr val="bg1"/>
                </a:solidFill>
                <a:latin typeface="Pretendard Medium"/>
              </a:rPr>
              <a:t>Cur</a:t>
            </a:r>
            <a:r>
              <a:rPr lang="en-US" sz="4000" spc="100" dirty="0">
                <a:solidFill>
                  <a:srgbClr val="002060"/>
                </a:solidFill>
                <a:latin typeface="Pretendard Medium"/>
              </a:rPr>
              <a:t>rent </a:t>
            </a:r>
            <a:r>
              <a:rPr lang="en-US" sz="4000" spc="100" dirty="0" smtClean="0">
                <a:solidFill>
                  <a:srgbClr val="002060"/>
                </a:solidFill>
                <a:latin typeface="Pretendard Medium"/>
              </a:rPr>
              <a:t>Situations </a:t>
            </a:r>
            <a:r>
              <a:rPr lang="en-US" sz="4000" spc="100" dirty="0">
                <a:solidFill>
                  <a:srgbClr val="002060"/>
                </a:solidFill>
                <a:latin typeface="Pretendard Medium"/>
              </a:rPr>
              <a:t>of Digital Assets Regulation</a:t>
            </a: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endParaRPr lang="en-US" altLang="ko-KR" sz="4000" b="1" dirty="0" smtClean="0"/>
          </a:p>
          <a:p>
            <a:pPr fontAlgn="base" latinLnBrk="1"/>
            <a:r>
              <a:rPr lang="en-US" altLang="ko-KR" sz="2800" dirty="0">
                <a:solidFill>
                  <a:srgbClr val="00074E"/>
                </a:solidFill>
                <a:ea typeface="Pretendard SemiBold"/>
              </a:rPr>
              <a:t>①</a:t>
            </a:r>
            <a:r>
              <a:rPr lang="en-US" altLang="ko-KR" sz="3600" dirty="0">
                <a:solidFill>
                  <a:srgbClr val="00074E"/>
                </a:solidFill>
                <a:ea typeface="Pretendard SemiBold"/>
              </a:rPr>
              <a:t> </a:t>
            </a:r>
            <a:r>
              <a:rPr lang="en-US" altLang="ko-KR" sz="3600" dirty="0" err="1">
                <a:solidFill>
                  <a:srgbClr val="00074E"/>
                </a:solidFill>
                <a:ea typeface="Pretendard SemiBold"/>
              </a:rPr>
              <a:t>Stablecoins</a:t>
            </a:r>
            <a:r>
              <a:rPr lang="en-US" altLang="ko-KR" sz="3600" dirty="0">
                <a:solidFill>
                  <a:srgbClr val="00074E"/>
                </a:solidFill>
                <a:ea typeface="Pretendard SemiBold"/>
              </a:rPr>
              <a:t> are marketed as being stable and pegged to their reference asset. Key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design </a:t>
            </a:r>
            <a:r>
              <a:rPr lang="en-US" altLang="ko-KR" sz="3600" dirty="0">
                <a:solidFill>
                  <a:srgbClr val="00074E"/>
                </a:solidFill>
                <a:ea typeface="Pretendard SemiBold"/>
              </a:rPr>
              <a:t>features of </a:t>
            </a:r>
            <a:r>
              <a:rPr lang="en-US" altLang="ko-KR" sz="3600" dirty="0" err="1">
                <a:solidFill>
                  <a:srgbClr val="00074E"/>
                </a:solidFill>
                <a:ea typeface="Pretendard SemiBold"/>
              </a:rPr>
              <a:t>Stablecoins</a:t>
            </a:r>
            <a:r>
              <a:rPr lang="en-US" altLang="ko-KR" sz="3600" dirty="0">
                <a:solidFill>
                  <a:srgbClr val="00074E"/>
                </a:solidFill>
                <a:ea typeface="Pretendard SemiBold"/>
              </a:rPr>
              <a:t> are the degree of centralization of governance and the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degree </a:t>
            </a:r>
            <a:r>
              <a:rPr lang="en-US" altLang="ko-KR" sz="3600" dirty="0">
                <a:solidFill>
                  <a:srgbClr val="00074E"/>
                </a:solidFill>
                <a:ea typeface="Pretendard SemiBold"/>
              </a:rPr>
              <a:t>of collateralization. The main financial vulnerabilities from </a:t>
            </a:r>
            <a:r>
              <a:rPr lang="en-US" altLang="ko-KR" sz="3600" dirty="0" err="1">
                <a:solidFill>
                  <a:srgbClr val="00074E"/>
                </a:solidFill>
                <a:ea typeface="Pretendard SemiBold"/>
              </a:rPr>
              <a:t>stablecoins</a:t>
            </a:r>
            <a:r>
              <a:rPr lang="en-US" altLang="ko-KR" sz="3600" dirty="0">
                <a:solidFill>
                  <a:srgbClr val="00074E"/>
                </a:solidFill>
                <a:ea typeface="Pretendard SemiBold"/>
              </a:rPr>
              <a:t> are </a:t>
            </a:r>
            <a:r>
              <a:rPr lang="en-US" altLang="ko-KR" sz="3600" dirty="0" smtClean="0">
                <a:solidFill>
                  <a:srgbClr val="00074E"/>
                </a:solidFill>
                <a:ea typeface="Pretendard SemiBold"/>
              </a:rPr>
              <a:t>run</a:t>
            </a: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a:t>
            </a:r>
            <a:r>
              <a:rPr lang="en-US" altLang="ko-KR" sz="3600" dirty="0">
                <a:solidFill>
                  <a:srgbClr val="00074E"/>
                </a:solidFill>
                <a:ea typeface="Pretendard SemiBold"/>
              </a:rPr>
              <a:t>risk and interconnectedness</a:t>
            </a:r>
            <a:r>
              <a:rPr lang="en-US" altLang="ko-KR" sz="3600" dirty="0" smtClean="0">
                <a:solidFill>
                  <a:srgbClr val="00074E"/>
                </a:solidFill>
                <a:ea typeface="Pretendard SemiBold"/>
              </a:rPr>
              <a:t>.</a:t>
            </a:r>
          </a:p>
          <a:p>
            <a:pPr fontAlgn="base" latinLnBrk="1"/>
            <a:endParaRPr lang="en-US" altLang="ko-KR" sz="3600" dirty="0">
              <a:solidFill>
                <a:srgbClr val="00074E"/>
              </a:solidFill>
              <a:ea typeface="Pretendard SemiBold"/>
            </a:endParaRPr>
          </a:p>
          <a:p>
            <a:pPr fontAlgn="base" latinLnBrk="1"/>
            <a:r>
              <a:rPr lang="en-US" altLang="ko-KR" sz="2800" dirty="0">
                <a:solidFill>
                  <a:srgbClr val="00074E"/>
                </a:solidFill>
                <a:ea typeface="Pretendard SemiBold"/>
              </a:rPr>
              <a:t>②</a:t>
            </a:r>
            <a:r>
              <a:rPr lang="en-US" altLang="ko-KR" sz="3600" dirty="0">
                <a:solidFill>
                  <a:srgbClr val="00074E"/>
                </a:solidFill>
                <a:ea typeface="Pretendard SemiBold"/>
              </a:rPr>
              <a:t> On November 11, 2021 </a:t>
            </a:r>
            <a:r>
              <a:rPr lang="en-US" altLang="ko-KR" sz="3600" dirty="0" err="1">
                <a:solidFill>
                  <a:srgbClr val="00074E"/>
                </a:solidFill>
                <a:ea typeface="Pretendard SemiBold"/>
              </a:rPr>
              <a:t>FDIC·OCC·President’s</a:t>
            </a:r>
            <a:r>
              <a:rPr lang="en-US" altLang="ko-KR" sz="3600" dirty="0">
                <a:solidFill>
                  <a:srgbClr val="00074E"/>
                </a:solidFill>
                <a:ea typeface="Pretendard SemiBold"/>
              </a:rPr>
              <a:t> Working Group on Financial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Markets(PWG</a:t>
            </a:r>
            <a:r>
              <a:rPr lang="en-US" altLang="ko-KR" sz="3600" dirty="0">
                <a:solidFill>
                  <a:srgbClr val="00074E"/>
                </a:solidFill>
                <a:ea typeface="Pretendard SemiBold"/>
              </a:rPr>
              <a:t>) → Report on </a:t>
            </a:r>
            <a:r>
              <a:rPr lang="en-US" altLang="ko-KR" sz="3600" dirty="0" err="1" smtClean="0">
                <a:solidFill>
                  <a:srgbClr val="00074E"/>
                </a:solidFill>
                <a:ea typeface="Pretendard SemiBold"/>
              </a:rPr>
              <a:t>Stablecoins</a:t>
            </a:r>
            <a:endParaRPr lang="en-US" altLang="ko-KR" sz="3600" dirty="0" smtClean="0">
              <a:solidFill>
                <a:srgbClr val="00074E"/>
              </a:solidFill>
              <a:ea typeface="Pretendard SemiBold"/>
            </a:endParaRPr>
          </a:p>
          <a:p>
            <a:pPr fontAlgn="base" latinLnBrk="1"/>
            <a:endParaRPr lang="en-US" altLang="ko-KR" sz="3600" dirty="0">
              <a:solidFill>
                <a:srgbClr val="00074E"/>
              </a:solidFill>
              <a:ea typeface="Pretendard SemiBold"/>
            </a:endParaRPr>
          </a:p>
          <a:p>
            <a:pPr fontAlgn="base" latinLnBrk="1"/>
            <a:endParaRPr lang="en-US" altLang="ko-KR" sz="3600" dirty="0" smtClean="0">
              <a:solidFill>
                <a:srgbClr val="00074E"/>
              </a:solidFill>
              <a:ea typeface="Pretendard SemiBold"/>
            </a:endParaRPr>
          </a:p>
          <a:p>
            <a:pPr fontAlgn="base" latinLnBrk="1"/>
            <a:endParaRPr lang="en-US" altLang="ko-KR" sz="3600" dirty="0">
              <a:solidFill>
                <a:srgbClr val="00074E"/>
              </a:solidFill>
              <a:ea typeface="Pretendard SemiBold"/>
            </a:endParaRPr>
          </a:p>
          <a:p>
            <a:pPr fontAlgn="base" latinLnBrk="1"/>
            <a:endParaRPr lang="en-US" altLang="ko-KR" sz="4000" b="1" dirty="0"/>
          </a:p>
          <a:p>
            <a:pPr fontAlgn="base" latinLnBrk="1"/>
            <a:endParaRPr lang="en-US" altLang="ko-KR" sz="4000" b="1" dirty="0"/>
          </a:p>
          <a:p>
            <a:pPr fontAlgn="base" latinLnBrk="1"/>
            <a:endParaRPr lang="en-US" altLang="ko-KR" sz="1400" dirty="0"/>
          </a:p>
        </p:txBody>
      </p:sp>
      <p:graphicFrame>
        <p:nvGraphicFramePr>
          <p:cNvPr id="6" name="표 5"/>
          <p:cNvGraphicFramePr>
            <a:graphicFrameLocks noGrp="1"/>
          </p:cNvGraphicFramePr>
          <p:nvPr>
            <p:extLst>
              <p:ext uri="{D42A27DB-BD31-4B8C-83A1-F6EECF244321}">
                <p14:modId xmlns:p14="http://schemas.microsoft.com/office/powerpoint/2010/main" val="1470761573"/>
              </p:ext>
            </p:extLst>
          </p:nvPr>
        </p:nvGraphicFramePr>
        <p:xfrm>
          <a:off x="1676400" y="7048500"/>
          <a:ext cx="14401800" cy="2376678"/>
        </p:xfrm>
        <a:graphic>
          <a:graphicData uri="http://schemas.openxmlformats.org/drawingml/2006/table">
            <a:tbl>
              <a:tblPr/>
              <a:tblGrid>
                <a:gridCol w="14401800">
                  <a:extLst>
                    <a:ext uri="{9D8B030D-6E8A-4147-A177-3AD203B41FA5}">
                      <a16:colId xmlns="" xmlns:a16="http://schemas.microsoft.com/office/drawing/2014/main" val="1136179534"/>
                    </a:ext>
                  </a:extLst>
                </a:gridCol>
              </a:tblGrid>
              <a:tr h="2133600">
                <a:tc>
                  <a:txBody>
                    <a:bodyPr/>
                    <a:lstStyle/>
                    <a:p>
                      <a:pPr marL="0" marR="0" indent="0" algn="just" fontAlgn="base" latinLnBrk="1">
                        <a:lnSpc>
                          <a:spcPct val="160000"/>
                        </a:lnSpc>
                        <a:spcBef>
                          <a:spcPts val="0"/>
                        </a:spcBef>
                        <a:spcAft>
                          <a:spcPts val="0"/>
                        </a:spcAft>
                      </a:pPr>
                      <a:r>
                        <a:rPr lang="en-US" sz="3200" b="1" kern="1200" dirty="0">
                          <a:solidFill>
                            <a:srgbClr val="00074E"/>
                          </a:solidFill>
                          <a:latin typeface="+mn-lt"/>
                          <a:ea typeface="Pretendard SemiBold"/>
                          <a:cs typeface="+mn-cs"/>
                        </a:rPr>
                        <a:t>Report on </a:t>
                      </a:r>
                      <a:r>
                        <a:rPr lang="en-US" sz="3200" b="1" kern="1200" dirty="0" err="1">
                          <a:solidFill>
                            <a:srgbClr val="00074E"/>
                          </a:solidFill>
                          <a:latin typeface="+mn-lt"/>
                          <a:ea typeface="Pretendard SemiBold"/>
                          <a:cs typeface="+mn-cs"/>
                        </a:rPr>
                        <a:t>Stablecoins</a:t>
                      </a:r>
                      <a:r>
                        <a:rPr lang="en-US" sz="3200" b="1" kern="1200" dirty="0">
                          <a:solidFill>
                            <a:srgbClr val="00074E"/>
                          </a:solidFill>
                          <a:latin typeface="+mn-lt"/>
                          <a:ea typeface="Pretendard SemiBold"/>
                          <a:cs typeface="+mn-cs"/>
                        </a:rPr>
                        <a:t> </a:t>
                      </a:r>
                      <a:r>
                        <a:rPr lang="en-US" sz="3200" kern="1200" dirty="0">
                          <a:solidFill>
                            <a:srgbClr val="00074E"/>
                          </a:solidFill>
                          <a:latin typeface="+mn-lt"/>
                          <a:ea typeface="Pretendard SemiBold"/>
                          <a:cs typeface="+mn-cs"/>
                        </a:rPr>
                        <a:t>recommends advancing rapid federal legislation on </a:t>
                      </a:r>
                      <a:r>
                        <a:rPr lang="en-US" sz="3200" kern="1200" dirty="0" err="1">
                          <a:solidFill>
                            <a:srgbClr val="00074E"/>
                          </a:solidFill>
                          <a:latin typeface="+mn-lt"/>
                          <a:ea typeface="Pretendard SemiBold"/>
                          <a:cs typeface="+mn-cs"/>
                        </a:rPr>
                        <a:t>stablecoins</a:t>
                      </a:r>
                      <a:r>
                        <a:rPr lang="en-US" sz="3200" kern="1200" dirty="0">
                          <a:solidFill>
                            <a:srgbClr val="00074E"/>
                          </a:solidFill>
                          <a:latin typeface="+mn-lt"/>
                          <a:ea typeface="Pretendard SemiBold"/>
                          <a:cs typeface="+mn-cs"/>
                        </a:rPr>
                        <a:t>, and requires </a:t>
                      </a:r>
                      <a:r>
                        <a:rPr lang="en-US" sz="3200" kern="1200" dirty="0" err="1">
                          <a:solidFill>
                            <a:srgbClr val="00074E"/>
                          </a:solidFill>
                          <a:latin typeface="+mn-lt"/>
                          <a:ea typeface="Pretendard SemiBold"/>
                          <a:cs typeface="+mn-cs"/>
                        </a:rPr>
                        <a:t>stablecoin</a:t>
                      </a:r>
                      <a:r>
                        <a:rPr lang="en-US" sz="3200" kern="1200" dirty="0">
                          <a:solidFill>
                            <a:srgbClr val="00074E"/>
                          </a:solidFill>
                          <a:latin typeface="+mn-lt"/>
                          <a:ea typeface="Pretendard SemiBold"/>
                          <a:cs typeface="+mn-cs"/>
                        </a:rPr>
                        <a:t> issuers to be insured depository institutions to prevent </a:t>
                      </a:r>
                      <a:r>
                        <a:rPr lang="en-US" sz="3200" kern="1200" dirty="0" err="1">
                          <a:solidFill>
                            <a:srgbClr val="00074E"/>
                          </a:solidFill>
                          <a:latin typeface="+mn-lt"/>
                          <a:ea typeface="Pretendard SemiBold"/>
                          <a:cs typeface="+mn-cs"/>
                        </a:rPr>
                        <a:t>stablecoin</a:t>
                      </a:r>
                      <a:r>
                        <a:rPr lang="en-US" sz="3200" kern="1200" dirty="0">
                          <a:solidFill>
                            <a:srgbClr val="00074E"/>
                          </a:solidFill>
                          <a:latin typeface="+mn-lt"/>
                          <a:ea typeface="Pretendard SemiBold"/>
                          <a:cs typeface="+mn-cs"/>
                        </a:rPr>
                        <a:t> runs and address risks to </a:t>
                      </a:r>
                      <a:r>
                        <a:rPr lang="en-US" sz="3200" kern="1200" dirty="0" err="1">
                          <a:solidFill>
                            <a:srgbClr val="00074E"/>
                          </a:solidFill>
                          <a:latin typeface="+mn-lt"/>
                          <a:ea typeface="Pretendard SemiBold"/>
                          <a:cs typeface="+mn-cs"/>
                        </a:rPr>
                        <a:t>stablecoin</a:t>
                      </a:r>
                      <a:r>
                        <a:rPr lang="en-US" sz="3200" kern="1200" dirty="0">
                          <a:solidFill>
                            <a:srgbClr val="00074E"/>
                          </a:solidFill>
                          <a:latin typeface="+mn-lt"/>
                          <a:ea typeface="Pretendard SemiBold"/>
                          <a:cs typeface="+mn-cs"/>
                        </a:rPr>
                        <a:t> users.</a:t>
                      </a: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673650580"/>
                  </a:ext>
                </a:extLst>
              </a:tr>
            </a:tbl>
          </a:graphicData>
        </a:graphic>
      </p:graphicFrame>
    </p:spTree>
    <p:extLst>
      <p:ext uri="{BB962C8B-B14F-4D97-AF65-F5344CB8AC3E}">
        <p14:creationId xmlns:p14="http://schemas.microsoft.com/office/powerpoint/2010/main" val="6781069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929640" y="419100"/>
            <a:ext cx="14401800" cy="1490011"/>
          </a:xfrm>
          <a:prstGeom prst="rect">
            <a:avLst/>
          </a:prstGeom>
        </p:spPr>
        <p:txBody>
          <a:bodyPr lIns="0" tIns="0" rIns="0" bIns="0" rtlCol="0" anchor="ctr"/>
          <a:lstStyle/>
          <a:p>
            <a:pPr lvl="0" algn="ctr">
              <a:lnSpc>
                <a:spcPct val="107899"/>
              </a:lnSpc>
            </a:pPr>
            <a:r>
              <a:rPr lang="en-US" sz="4000" spc="100" dirty="0">
                <a:solidFill>
                  <a:srgbClr val="FFFFFF"/>
                </a:solidFill>
                <a:latin typeface="Pretendard Medium"/>
              </a:rPr>
              <a:t>II. </a:t>
            </a:r>
            <a:r>
              <a:rPr lang="en-US" sz="4000" spc="100" dirty="0">
                <a:solidFill>
                  <a:schemeClr val="bg1"/>
                </a:solidFill>
                <a:latin typeface="Pretendard Medium"/>
              </a:rPr>
              <a:t>Cur</a:t>
            </a:r>
            <a:r>
              <a:rPr lang="en-US" sz="4000" spc="100" dirty="0">
                <a:solidFill>
                  <a:srgbClr val="002060"/>
                </a:solidFill>
                <a:latin typeface="Pretendard Medium"/>
              </a:rPr>
              <a:t>rent </a:t>
            </a:r>
            <a:r>
              <a:rPr lang="en-US" sz="4000" spc="100" dirty="0" smtClean="0">
                <a:solidFill>
                  <a:srgbClr val="002060"/>
                </a:solidFill>
                <a:latin typeface="Pretendard Medium"/>
              </a:rPr>
              <a:t>Situations </a:t>
            </a:r>
            <a:r>
              <a:rPr lang="en-US" sz="4000" spc="100" dirty="0">
                <a:solidFill>
                  <a:srgbClr val="002060"/>
                </a:solidFill>
                <a:latin typeface="Pretendard Medium"/>
              </a:rPr>
              <a:t>of Digital Assets Regulation</a:t>
            </a: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r>
              <a:rPr lang="en-US" altLang="ko-KR" sz="4000" b="1" dirty="0"/>
              <a:t>3. President Joe Biden : Executive Order on Ensuring Responsible </a:t>
            </a:r>
            <a:endParaRPr lang="en-US" altLang="ko-KR" sz="4000" b="1" dirty="0" smtClean="0"/>
          </a:p>
          <a:p>
            <a:pPr fontAlgn="base" latinLnBrk="1"/>
            <a:r>
              <a:rPr lang="en-US" altLang="ko-KR" sz="4000" b="1" dirty="0"/>
              <a:t> </a:t>
            </a:r>
            <a:r>
              <a:rPr lang="en-US" altLang="ko-KR" sz="4000" b="1" dirty="0" smtClean="0"/>
              <a:t>   Development </a:t>
            </a:r>
            <a:r>
              <a:rPr lang="en-US" altLang="ko-KR" sz="4000" b="1" dirty="0"/>
              <a:t>of Digital Assets(March 09, 2022)</a:t>
            </a:r>
            <a:endParaRPr lang="en-US" altLang="ko-KR" sz="4000" b="1" dirty="0" smtClean="0"/>
          </a:p>
          <a:p>
            <a:pPr fontAlgn="base" latinLnBrk="1"/>
            <a:endParaRPr lang="en-US" altLang="ko-KR" sz="4000" b="1" dirty="0"/>
          </a:p>
          <a:p>
            <a:pPr algn="ctr" fontAlgn="base" latinLnBrk="1"/>
            <a:r>
              <a:rPr lang="en-US" altLang="ko-KR" sz="3600" dirty="0">
                <a:solidFill>
                  <a:srgbClr val="00074E"/>
                </a:solidFill>
                <a:ea typeface="Pretendard SemiBold"/>
              </a:rPr>
              <a:t>&lt;The Principal Policy Objectives of U. S</a:t>
            </a:r>
            <a:r>
              <a:rPr lang="en-US" altLang="ko-KR" sz="3600" dirty="0" smtClean="0">
                <a:solidFill>
                  <a:srgbClr val="00074E"/>
                </a:solidFill>
                <a:ea typeface="Pretendard SemiBold"/>
              </a:rPr>
              <a:t>.&gt;</a:t>
            </a:r>
          </a:p>
          <a:p>
            <a:pPr algn="ct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(1) We must protect consumers, investors, and businesses in U. S.</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(2) We must protect U. S. and global financial stability and mitigate systemic risk.</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(3) We must mitigate the illicit finance and national security risks posed by misuse of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digital </a:t>
            </a:r>
            <a:r>
              <a:rPr lang="en-US" altLang="ko-KR" sz="3600" dirty="0">
                <a:solidFill>
                  <a:srgbClr val="00074E"/>
                </a:solidFill>
                <a:ea typeface="Pretendard SemiBold"/>
              </a:rPr>
              <a:t>assets.</a:t>
            </a:r>
          </a:p>
          <a:p>
            <a:pPr fontAlgn="base" latinLnBrk="1"/>
            <a:endParaRPr lang="en-US" altLang="ko-KR" sz="1400" dirty="0"/>
          </a:p>
        </p:txBody>
      </p:sp>
    </p:spTree>
    <p:extLst>
      <p:ext uri="{BB962C8B-B14F-4D97-AF65-F5344CB8AC3E}">
        <p14:creationId xmlns:p14="http://schemas.microsoft.com/office/powerpoint/2010/main" val="4678227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929640" y="419100"/>
            <a:ext cx="14401800" cy="1490011"/>
          </a:xfrm>
          <a:prstGeom prst="rect">
            <a:avLst/>
          </a:prstGeom>
        </p:spPr>
        <p:txBody>
          <a:bodyPr lIns="0" tIns="0" rIns="0" bIns="0" rtlCol="0" anchor="ctr"/>
          <a:lstStyle/>
          <a:p>
            <a:pPr lvl="0" algn="ctr">
              <a:lnSpc>
                <a:spcPct val="107899"/>
              </a:lnSpc>
            </a:pPr>
            <a:r>
              <a:rPr lang="en-US" sz="4000" spc="100" dirty="0">
                <a:solidFill>
                  <a:srgbClr val="FFFFFF"/>
                </a:solidFill>
                <a:latin typeface="Pretendard Medium"/>
              </a:rPr>
              <a:t>II. </a:t>
            </a:r>
            <a:r>
              <a:rPr lang="en-US" sz="4000" spc="100" dirty="0">
                <a:solidFill>
                  <a:schemeClr val="bg1"/>
                </a:solidFill>
                <a:latin typeface="Pretendard Medium"/>
              </a:rPr>
              <a:t>Cur</a:t>
            </a:r>
            <a:r>
              <a:rPr lang="en-US" sz="4000" spc="100" dirty="0">
                <a:solidFill>
                  <a:srgbClr val="002060"/>
                </a:solidFill>
                <a:latin typeface="Pretendard Medium"/>
              </a:rPr>
              <a:t>rent </a:t>
            </a:r>
            <a:r>
              <a:rPr lang="en-US" sz="4000" spc="100" dirty="0" smtClean="0">
                <a:solidFill>
                  <a:srgbClr val="002060"/>
                </a:solidFill>
                <a:latin typeface="Pretendard Medium"/>
              </a:rPr>
              <a:t>Situations </a:t>
            </a:r>
            <a:r>
              <a:rPr lang="en-US" sz="4000" spc="100" dirty="0">
                <a:solidFill>
                  <a:srgbClr val="002060"/>
                </a:solidFill>
                <a:latin typeface="Pretendard Medium"/>
              </a:rPr>
              <a:t>of Digital Assets Regulation</a:t>
            </a: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r>
              <a:rPr lang="en-US" altLang="ko-KR" sz="3600" dirty="0" smtClean="0">
                <a:solidFill>
                  <a:srgbClr val="00074E"/>
                </a:solidFill>
                <a:ea typeface="Pretendard SemiBold"/>
              </a:rPr>
              <a:t>(4</a:t>
            </a:r>
            <a:r>
              <a:rPr lang="en-US" altLang="ko-KR" sz="3600" dirty="0">
                <a:solidFill>
                  <a:srgbClr val="00074E"/>
                </a:solidFill>
                <a:ea typeface="Pretendard SemiBold"/>
              </a:rPr>
              <a:t>) We must reinforce U. S. leadership in the global financial system and in technological and economic competitiveness, including through the responsible development of payment innovations and digital assets.</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(5) We must promote access to safe and affordable financial services. </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(6) We must support technological advances that promote responsible development and use of digital assets.</a:t>
            </a:r>
          </a:p>
          <a:p>
            <a:pPr fontAlgn="base" latinLnBrk="1"/>
            <a:endParaRPr lang="en-US" altLang="ko-KR" sz="1400" dirty="0"/>
          </a:p>
        </p:txBody>
      </p:sp>
    </p:spTree>
    <p:extLst>
      <p:ext uri="{BB962C8B-B14F-4D97-AF65-F5344CB8AC3E}">
        <p14:creationId xmlns:p14="http://schemas.microsoft.com/office/powerpoint/2010/main" val="11594342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929640" y="419100"/>
            <a:ext cx="14401800" cy="1490011"/>
          </a:xfrm>
          <a:prstGeom prst="rect">
            <a:avLst/>
          </a:prstGeom>
        </p:spPr>
        <p:txBody>
          <a:bodyPr lIns="0" tIns="0" rIns="0" bIns="0" rtlCol="0" anchor="ctr"/>
          <a:lstStyle/>
          <a:p>
            <a:pPr lvl="0" algn="ctr">
              <a:lnSpc>
                <a:spcPct val="107899"/>
              </a:lnSpc>
            </a:pPr>
            <a:r>
              <a:rPr lang="en-US" sz="4000" spc="100" dirty="0">
                <a:solidFill>
                  <a:srgbClr val="FFFFFF"/>
                </a:solidFill>
                <a:latin typeface="Pretendard Medium"/>
              </a:rPr>
              <a:t>II. </a:t>
            </a:r>
            <a:r>
              <a:rPr lang="en-US" sz="4000" spc="100" dirty="0">
                <a:solidFill>
                  <a:schemeClr val="bg1"/>
                </a:solidFill>
                <a:latin typeface="Pretendard Medium"/>
              </a:rPr>
              <a:t>Cur</a:t>
            </a:r>
            <a:r>
              <a:rPr lang="en-US" sz="4000" spc="100" dirty="0">
                <a:solidFill>
                  <a:srgbClr val="002060"/>
                </a:solidFill>
                <a:latin typeface="Pretendard Medium"/>
              </a:rPr>
              <a:t>rent </a:t>
            </a:r>
            <a:r>
              <a:rPr lang="en-US" sz="4000" spc="100" dirty="0" smtClean="0">
                <a:solidFill>
                  <a:srgbClr val="002060"/>
                </a:solidFill>
                <a:latin typeface="Pretendard Medium"/>
              </a:rPr>
              <a:t>Situations </a:t>
            </a:r>
            <a:r>
              <a:rPr lang="en-US" sz="4000" spc="100" dirty="0">
                <a:solidFill>
                  <a:srgbClr val="002060"/>
                </a:solidFill>
                <a:latin typeface="Pretendard Medium"/>
              </a:rPr>
              <a:t>of Digital Assets Regulation</a:t>
            </a: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r>
              <a:rPr lang="en-US" altLang="ko-KR" sz="4000" b="1" dirty="0"/>
              <a:t>4. Recent Case Law on Digital </a:t>
            </a:r>
            <a:r>
              <a:rPr lang="en-US" altLang="ko-KR" sz="4000" b="1" dirty="0" smtClean="0"/>
              <a:t>Assets</a:t>
            </a:r>
          </a:p>
          <a:p>
            <a:pPr fontAlgn="base" latinLnBrk="1"/>
            <a:endParaRPr lang="en-US" altLang="ko-KR" sz="4000" b="1" dirty="0"/>
          </a:p>
          <a:p>
            <a:pPr fontAlgn="base" latinLnBrk="1"/>
            <a:r>
              <a:rPr lang="en-US" altLang="ko-KR" sz="3600" b="1" dirty="0">
                <a:ea typeface="Pretendard SemiBold"/>
              </a:rPr>
              <a:t>(1) SEC v. Ripple Labs, Inc., No. 20 CIV. 10832(AT), 2023 WL 4507900(S. D. N. Y. July 13, 2023)</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Plaintiff, the Securities and Exchange Commission (the “SEC”), brings this action against Defendants Ripple Labs, Inc. (“Ripple”) and two of its senior leaders, Bradley </a:t>
            </a:r>
            <a:r>
              <a:rPr lang="en-US" altLang="ko-KR" sz="3600" dirty="0" err="1">
                <a:solidFill>
                  <a:srgbClr val="00074E"/>
                </a:solidFill>
                <a:ea typeface="Pretendard SemiBold"/>
              </a:rPr>
              <a:t>Garlinghouse</a:t>
            </a:r>
            <a:r>
              <a:rPr lang="en-US" altLang="ko-KR" sz="3600" dirty="0">
                <a:solidFill>
                  <a:srgbClr val="00074E"/>
                </a:solidFill>
                <a:ea typeface="Pretendard SemiBold"/>
              </a:rPr>
              <a:t> and Christian A. Larsen, alleging that Defendants engaged in the unlawful offer and sale of securities </a:t>
            </a:r>
          </a:p>
          <a:p>
            <a:pPr fontAlgn="base" latinLnBrk="1"/>
            <a:r>
              <a:rPr lang="en-US" altLang="ko-KR" sz="3600" dirty="0">
                <a:solidFill>
                  <a:srgbClr val="00074E"/>
                </a:solidFill>
                <a:ea typeface="Pretendard SemiBold"/>
              </a:rPr>
              <a:t>in violation of Section 5 of the Securities Act of 1933</a:t>
            </a:r>
          </a:p>
          <a:p>
            <a:pPr fontAlgn="base" latinLnBrk="1"/>
            <a:endParaRPr lang="en-US" altLang="ko-KR" sz="3600" dirty="0">
              <a:solidFill>
                <a:srgbClr val="00074E"/>
              </a:solidFill>
              <a:ea typeface="Pretendard SemiBold"/>
            </a:endParaRPr>
          </a:p>
        </p:txBody>
      </p:sp>
    </p:spTree>
    <p:extLst>
      <p:ext uri="{BB962C8B-B14F-4D97-AF65-F5344CB8AC3E}">
        <p14:creationId xmlns:p14="http://schemas.microsoft.com/office/powerpoint/2010/main" val="12010808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929640" y="419100"/>
            <a:ext cx="14401800" cy="1490011"/>
          </a:xfrm>
          <a:prstGeom prst="rect">
            <a:avLst/>
          </a:prstGeom>
        </p:spPr>
        <p:txBody>
          <a:bodyPr lIns="0" tIns="0" rIns="0" bIns="0" rtlCol="0" anchor="ctr"/>
          <a:lstStyle/>
          <a:p>
            <a:pPr lvl="0" algn="ctr">
              <a:lnSpc>
                <a:spcPct val="107899"/>
              </a:lnSpc>
            </a:pPr>
            <a:r>
              <a:rPr lang="en-US" sz="4000" spc="100" dirty="0">
                <a:solidFill>
                  <a:srgbClr val="FFFFFF"/>
                </a:solidFill>
                <a:latin typeface="Pretendard Medium"/>
              </a:rPr>
              <a:t>II. </a:t>
            </a:r>
            <a:r>
              <a:rPr lang="en-US" sz="4000" spc="100" dirty="0">
                <a:solidFill>
                  <a:schemeClr val="bg1"/>
                </a:solidFill>
                <a:latin typeface="Pretendard Medium"/>
              </a:rPr>
              <a:t>Cur</a:t>
            </a:r>
            <a:r>
              <a:rPr lang="en-US" sz="4000" spc="100" dirty="0">
                <a:solidFill>
                  <a:srgbClr val="002060"/>
                </a:solidFill>
                <a:latin typeface="Pretendard Medium"/>
              </a:rPr>
              <a:t>rent </a:t>
            </a:r>
            <a:r>
              <a:rPr lang="en-US" sz="4000" spc="100" dirty="0" smtClean="0">
                <a:solidFill>
                  <a:srgbClr val="002060"/>
                </a:solidFill>
                <a:latin typeface="Pretendard Medium"/>
              </a:rPr>
              <a:t>Situations </a:t>
            </a:r>
            <a:r>
              <a:rPr lang="en-US" sz="4000" spc="100" dirty="0">
                <a:solidFill>
                  <a:srgbClr val="002060"/>
                </a:solidFill>
                <a:latin typeface="Pretendard Medium"/>
              </a:rPr>
              <a:t>of Digital Assets Regulation</a:t>
            </a: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r>
              <a:rPr lang="en-US" altLang="ko-KR" sz="2800" dirty="0">
                <a:solidFill>
                  <a:srgbClr val="00074E"/>
                </a:solidFill>
                <a:ea typeface="Pretendard SemiBold"/>
              </a:rPr>
              <a:t>①</a:t>
            </a:r>
            <a:r>
              <a:rPr lang="en-US" altLang="ko-KR" sz="3600" dirty="0">
                <a:solidFill>
                  <a:srgbClr val="00074E"/>
                </a:solidFill>
                <a:ea typeface="Pretendard SemiBold"/>
              </a:rPr>
              <a:t>  Sales of XRP directly to institutional investors (Institutional Sales)</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 a security under investment contract</a:t>
            </a:r>
          </a:p>
          <a:p>
            <a:pPr fontAlgn="base" latinLnBrk="1"/>
            <a:endParaRPr lang="en-US" altLang="ko-KR" sz="3600" dirty="0">
              <a:solidFill>
                <a:srgbClr val="00074E"/>
              </a:solidFill>
              <a:ea typeface="Pretendard SemiBold"/>
            </a:endParaRPr>
          </a:p>
          <a:p>
            <a:pPr fontAlgn="base" latinLnBrk="1"/>
            <a:r>
              <a:rPr lang="en-US" altLang="ko-KR" sz="2800" dirty="0">
                <a:solidFill>
                  <a:srgbClr val="00074E"/>
                </a:solidFill>
                <a:ea typeface="Pretendard SemiBold"/>
              </a:rPr>
              <a:t>②</a:t>
            </a:r>
            <a:r>
              <a:rPr lang="en-US" altLang="ko-KR" sz="3600" dirty="0">
                <a:solidFill>
                  <a:srgbClr val="00074E"/>
                </a:solidFill>
                <a:ea typeface="Pretendard SemiBold"/>
              </a:rPr>
              <a:t> Algorithmic sales of XRP on digital asset trading platforms (Programmatic Sales)</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  XRP token is Not a security</a:t>
            </a:r>
            <a:endParaRPr lang="en-US" altLang="ko-KR" sz="1400" dirty="0"/>
          </a:p>
        </p:txBody>
      </p:sp>
    </p:spTree>
    <p:extLst>
      <p:ext uri="{BB962C8B-B14F-4D97-AF65-F5344CB8AC3E}">
        <p14:creationId xmlns:p14="http://schemas.microsoft.com/office/powerpoint/2010/main" val="26249294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571500"/>
            <a:ext cx="17043400" cy="9144000"/>
          </a:xfrm>
          <a:prstGeom prst="rect">
            <a:avLst/>
          </a:prstGeom>
        </p:spPr>
      </p:pic>
      <p:sp>
        <p:nvSpPr>
          <p:cNvPr id="6" name="TextBox 6"/>
          <p:cNvSpPr txBox="1"/>
          <p:nvPr/>
        </p:nvSpPr>
        <p:spPr>
          <a:xfrm>
            <a:off x="8242300" y="2552700"/>
            <a:ext cx="558800" cy="355600"/>
          </a:xfrm>
          <a:prstGeom prst="rect">
            <a:avLst/>
          </a:prstGeom>
        </p:spPr>
        <p:txBody>
          <a:bodyPr lIns="0" tIns="0" rIns="0" bIns="0" rtlCol="0" anchor="ctr"/>
          <a:lstStyle/>
          <a:p>
            <a:pPr lvl="0" algn="ctr">
              <a:lnSpc>
                <a:spcPct val="107899"/>
              </a:lnSpc>
            </a:pPr>
            <a:endParaRPr lang="en-US" sz="2000" b="0" i="0" u="none" strike="noStrike" dirty="0">
              <a:solidFill>
                <a:srgbClr val="4A5BA3"/>
              </a:solidFill>
              <a:latin typeface="Pretendard Medium"/>
            </a:endParaRPr>
          </a:p>
        </p:txBody>
      </p:sp>
      <p:pic>
        <p:nvPicPr>
          <p:cNvPr id="9" name="Picture 9"/>
          <p:cNvPicPr>
            <a:picLocks noChangeAspect="1"/>
          </p:cNvPicPr>
          <p:nvPr/>
        </p:nvPicPr>
        <p:blipFill>
          <a:blip r:embed="rId4"/>
          <a:stretch>
            <a:fillRect/>
          </a:stretch>
        </p:blipFill>
        <p:spPr>
          <a:xfrm>
            <a:off x="7188200" y="6210300"/>
            <a:ext cx="2667000" cy="12700"/>
          </a:xfrm>
          <a:prstGeom prst="rect">
            <a:avLst/>
          </a:prstGeom>
        </p:spPr>
      </p:pic>
      <p:pic>
        <p:nvPicPr>
          <p:cNvPr id="17" name="Picture 17"/>
          <p:cNvPicPr>
            <a:picLocks noChangeAspect="1"/>
          </p:cNvPicPr>
          <p:nvPr/>
        </p:nvPicPr>
        <p:blipFill>
          <a:blip r:embed="rId4"/>
          <a:stretch>
            <a:fillRect/>
          </a:stretch>
        </p:blipFill>
        <p:spPr>
          <a:xfrm>
            <a:off x="10401300" y="6210300"/>
            <a:ext cx="2667000" cy="12700"/>
          </a:xfrm>
          <a:prstGeom prst="rect">
            <a:avLst/>
          </a:prstGeom>
        </p:spPr>
      </p:pic>
      <p:pic>
        <p:nvPicPr>
          <p:cNvPr id="25" name="Picture 25"/>
          <p:cNvPicPr>
            <a:picLocks noChangeAspect="1"/>
          </p:cNvPicPr>
          <p:nvPr/>
        </p:nvPicPr>
        <p:blipFill>
          <a:blip r:embed="rId4"/>
          <a:stretch>
            <a:fillRect/>
          </a:stretch>
        </p:blipFill>
        <p:spPr>
          <a:xfrm>
            <a:off x="13614400" y="6210300"/>
            <a:ext cx="2667000" cy="12700"/>
          </a:xfrm>
          <a:prstGeom prst="rect">
            <a:avLst/>
          </a:prstGeom>
        </p:spPr>
      </p:pic>
      <p:pic>
        <p:nvPicPr>
          <p:cNvPr id="26" name="Picture 26"/>
          <p:cNvPicPr>
            <a:picLocks noChangeAspect="1"/>
          </p:cNvPicPr>
          <p:nvPr/>
        </p:nvPicPr>
        <p:blipFill>
          <a:blip r:embed="rId5"/>
          <a:stretch>
            <a:fillRect/>
          </a:stretch>
        </p:blipFill>
        <p:spPr>
          <a:xfrm>
            <a:off x="16776700" y="8839200"/>
            <a:ext cx="444500" cy="406400"/>
          </a:xfrm>
          <a:prstGeom prst="rect">
            <a:avLst/>
          </a:prstGeom>
        </p:spPr>
      </p:pic>
      <p:pic>
        <p:nvPicPr>
          <p:cNvPr id="30" name="Picture 30"/>
          <p:cNvPicPr>
            <a:picLocks noChangeAspect="1"/>
          </p:cNvPicPr>
          <p:nvPr/>
        </p:nvPicPr>
        <p:blipFill>
          <a:blip r:embed="rId6"/>
          <a:stretch>
            <a:fillRect/>
          </a:stretch>
        </p:blipFill>
        <p:spPr>
          <a:xfrm>
            <a:off x="1117600" y="419100"/>
            <a:ext cx="2832100" cy="1498600"/>
          </a:xfrm>
          <a:prstGeom prst="rect">
            <a:avLst/>
          </a:prstGeom>
        </p:spPr>
      </p:pic>
      <p:sp>
        <p:nvSpPr>
          <p:cNvPr id="32" name="TextBox 32"/>
          <p:cNvSpPr txBox="1"/>
          <p:nvPr/>
        </p:nvSpPr>
        <p:spPr>
          <a:xfrm>
            <a:off x="1913890" y="635000"/>
            <a:ext cx="7839710" cy="1066800"/>
          </a:xfrm>
          <a:prstGeom prst="rect">
            <a:avLst/>
          </a:prstGeom>
        </p:spPr>
        <p:txBody>
          <a:bodyPr lIns="0" tIns="0" rIns="0" bIns="0" rtlCol="0" anchor="ctr"/>
          <a:lstStyle/>
          <a:p>
            <a:pPr lvl="0" algn="ctr">
              <a:lnSpc>
                <a:spcPct val="99600"/>
              </a:lnSpc>
            </a:pPr>
            <a:r>
              <a:rPr lang="en-US" sz="6000" dirty="0" smtClean="0">
                <a:solidFill>
                  <a:srgbClr val="00074E"/>
                </a:solidFill>
                <a:latin typeface="Pretendard SemiBold"/>
              </a:rPr>
              <a:t>Table </a:t>
            </a:r>
            <a:r>
              <a:rPr lang="en-US" sz="6000" dirty="0">
                <a:solidFill>
                  <a:srgbClr val="00074E"/>
                </a:solidFill>
                <a:latin typeface="Pretendard SemiBold"/>
              </a:rPr>
              <a:t>of Contents </a:t>
            </a:r>
            <a:endParaRPr lang="en-US" sz="6000" b="0" i="0" u="none" strike="noStrike" dirty="0">
              <a:solidFill>
                <a:srgbClr val="00074E"/>
              </a:solidFill>
              <a:latin typeface="Pretendard SemiBold"/>
            </a:endParaRPr>
          </a:p>
        </p:txBody>
      </p:sp>
      <p:sp>
        <p:nvSpPr>
          <p:cNvPr id="4" name="직사각형 3"/>
          <p:cNvSpPr/>
          <p:nvPr/>
        </p:nvSpPr>
        <p:spPr>
          <a:xfrm>
            <a:off x="6705600" y="5600700"/>
            <a:ext cx="100711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aphicFrame>
        <p:nvGraphicFramePr>
          <p:cNvPr id="33" name="표 32"/>
          <p:cNvGraphicFramePr>
            <a:graphicFrameLocks noGrp="1"/>
          </p:cNvGraphicFramePr>
          <p:nvPr>
            <p:extLst>
              <p:ext uri="{D42A27DB-BD31-4B8C-83A1-F6EECF244321}">
                <p14:modId xmlns:p14="http://schemas.microsoft.com/office/powerpoint/2010/main" val="1854102814"/>
              </p:ext>
            </p:extLst>
          </p:nvPr>
        </p:nvGraphicFramePr>
        <p:xfrm>
          <a:off x="1774190" y="2649275"/>
          <a:ext cx="15002510" cy="5496449"/>
        </p:xfrm>
        <a:graphic>
          <a:graphicData uri="http://schemas.openxmlformats.org/drawingml/2006/table">
            <a:tbl>
              <a:tblPr/>
              <a:tblGrid>
                <a:gridCol w="15002510">
                  <a:extLst>
                    <a:ext uri="{9D8B030D-6E8A-4147-A177-3AD203B41FA5}">
                      <a16:colId xmlns="" xmlns:a16="http://schemas.microsoft.com/office/drawing/2014/main" val="3993135698"/>
                    </a:ext>
                  </a:extLst>
                </a:gridCol>
              </a:tblGrid>
              <a:tr h="5496449">
                <a:tc>
                  <a:txBody>
                    <a:bodyPr/>
                    <a:lstStyle/>
                    <a:p>
                      <a:pPr marL="1028700" marR="0" lvl="0" indent="-1028700" algn="l" defTabSz="914400" rtl="0" eaLnBrk="1" fontAlgn="base" latinLnBrk="0" hangingPunct="1">
                        <a:lnSpc>
                          <a:spcPct val="107899"/>
                        </a:lnSpc>
                        <a:spcBef>
                          <a:spcPts val="0"/>
                        </a:spcBef>
                        <a:spcAft>
                          <a:spcPts val="0"/>
                        </a:spcAft>
                        <a:buAutoNum type="romanUcPeriod"/>
                      </a:pPr>
                      <a:r>
                        <a:rPr lang="en-US" sz="5400" b="0" i="0" u="none" strike="noStrike" kern="1200" dirty="0" smtClean="0">
                          <a:solidFill>
                            <a:srgbClr val="00074E"/>
                          </a:solidFill>
                          <a:latin typeface="+mn-lt"/>
                          <a:ea typeface="Pretendard SemiBold"/>
                          <a:cs typeface="+mn-cs"/>
                        </a:rPr>
                        <a:t>Introduction</a:t>
                      </a:r>
                      <a:endParaRPr lang="en-US" sz="5400" b="0" i="0" u="none" strike="noStrike" kern="1200" dirty="0">
                        <a:solidFill>
                          <a:srgbClr val="00074E"/>
                        </a:solidFill>
                        <a:latin typeface="+mn-lt"/>
                        <a:ea typeface="Pretendard SemiBold"/>
                        <a:cs typeface="+mn-cs"/>
                      </a:endParaRPr>
                    </a:p>
                    <a:p>
                      <a:pPr marL="1028700" marR="0" lvl="0" indent="-1028700" algn="l" defTabSz="914400" rtl="0" eaLnBrk="1" fontAlgn="base" latinLnBrk="0" hangingPunct="1">
                        <a:lnSpc>
                          <a:spcPct val="107899"/>
                        </a:lnSpc>
                        <a:spcBef>
                          <a:spcPts val="0"/>
                        </a:spcBef>
                        <a:spcAft>
                          <a:spcPts val="0"/>
                        </a:spcAft>
                        <a:buAutoNum type="romanUcPeriod" startAt="2"/>
                      </a:pPr>
                      <a:r>
                        <a:rPr lang="en-US" sz="5400" b="0" i="0" u="none" strike="noStrike" kern="1200" dirty="0" smtClean="0">
                          <a:solidFill>
                            <a:srgbClr val="00074E"/>
                          </a:solidFill>
                          <a:latin typeface="+mn-lt"/>
                          <a:ea typeface="Pretendard SemiBold"/>
                          <a:cs typeface="+mn-cs"/>
                        </a:rPr>
                        <a:t>Current Situations </a:t>
                      </a:r>
                      <a:r>
                        <a:rPr lang="en-US" sz="5400" b="0" i="0" u="none" strike="noStrike" kern="1200" dirty="0">
                          <a:solidFill>
                            <a:srgbClr val="00074E"/>
                          </a:solidFill>
                          <a:latin typeface="+mn-lt"/>
                          <a:ea typeface="Pretendard SemiBold"/>
                          <a:cs typeface="+mn-cs"/>
                        </a:rPr>
                        <a:t>of Digital Assets Regulation</a:t>
                      </a:r>
                    </a:p>
                    <a:p>
                      <a:pPr marL="1028700" marR="0" lvl="0" indent="-1028700" algn="l" defTabSz="914400" rtl="0" eaLnBrk="1" fontAlgn="base" latinLnBrk="0" hangingPunct="1">
                        <a:lnSpc>
                          <a:spcPct val="107899"/>
                        </a:lnSpc>
                        <a:spcBef>
                          <a:spcPts val="0"/>
                        </a:spcBef>
                        <a:spcAft>
                          <a:spcPts val="0"/>
                        </a:spcAft>
                        <a:buAutoNum type="romanUcPeriod" startAt="3"/>
                      </a:pPr>
                      <a:r>
                        <a:rPr lang="en-US" sz="5400" b="0" i="0" u="none" strike="noStrike" kern="1200" dirty="0" smtClean="0">
                          <a:solidFill>
                            <a:srgbClr val="00074E"/>
                          </a:solidFill>
                          <a:latin typeface="+mn-lt"/>
                          <a:ea typeface="Pretendard SemiBold"/>
                          <a:cs typeface="+mn-cs"/>
                        </a:rPr>
                        <a:t>Legislative Situations of </a:t>
                      </a:r>
                      <a:r>
                        <a:rPr lang="en-US" sz="5400" b="0" i="0" u="none" strike="noStrike" kern="1200" dirty="0">
                          <a:solidFill>
                            <a:srgbClr val="00074E"/>
                          </a:solidFill>
                          <a:latin typeface="+mn-lt"/>
                          <a:ea typeface="Pretendard SemiBold"/>
                          <a:cs typeface="+mn-cs"/>
                        </a:rPr>
                        <a:t>Digital Assets Regulation</a:t>
                      </a:r>
                    </a:p>
                    <a:p>
                      <a:pPr marL="1028700" marR="0" lvl="0" indent="-1028700" algn="l" defTabSz="914400" rtl="0" eaLnBrk="1" fontAlgn="base" latinLnBrk="0" hangingPunct="1">
                        <a:lnSpc>
                          <a:spcPct val="107899"/>
                        </a:lnSpc>
                        <a:spcBef>
                          <a:spcPts val="0"/>
                        </a:spcBef>
                        <a:spcAft>
                          <a:spcPts val="0"/>
                        </a:spcAft>
                        <a:buAutoNum type="romanUcPeriod" startAt="4"/>
                      </a:pPr>
                      <a:r>
                        <a:rPr lang="en-US" sz="5400" b="0" i="0" u="none" strike="noStrike" kern="1200" dirty="0" smtClean="0">
                          <a:solidFill>
                            <a:srgbClr val="00074E"/>
                          </a:solidFill>
                          <a:latin typeface="+mn-lt"/>
                          <a:ea typeface="Pretendard SemiBold"/>
                          <a:cs typeface="+mn-cs"/>
                        </a:rPr>
                        <a:t>International </a:t>
                      </a:r>
                      <a:r>
                        <a:rPr lang="en-US" sz="5400" b="0" i="0" u="none" strike="noStrike" kern="1200" dirty="0">
                          <a:solidFill>
                            <a:srgbClr val="00074E"/>
                          </a:solidFill>
                          <a:latin typeface="+mn-lt"/>
                          <a:ea typeface="Pretendard SemiBold"/>
                          <a:cs typeface="+mn-cs"/>
                        </a:rPr>
                        <a:t>Cooperation Strategies on </a:t>
                      </a:r>
                      <a:r>
                        <a:rPr lang="en-US" sz="5400" b="0" i="0" u="none" strike="noStrike" kern="1200" dirty="0" smtClean="0">
                          <a:solidFill>
                            <a:srgbClr val="00074E"/>
                          </a:solidFill>
                          <a:latin typeface="+mn-lt"/>
                          <a:ea typeface="Pretendard SemiBold"/>
                          <a:cs typeface="+mn-cs"/>
                        </a:rPr>
                        <a:t>Digital</a:t>
                      </a:r>
                    </a:p>
                    <a:p>
                      <a:pPr marL="0" marR="0" lvl="0" indent="0" algn="l" defTabSz="914400" rtl="0" eaLnBrk="1" fontAlgn="base" latinLnBrk="0" hangingPunct="1">
                        <a:lnSpc>
                          <a:spcPct val="107899"/>
                        </a:lnSpc>
                        <a:spcBef>
                          <a:spcPts val="0"/>
                        </a:spcBef>
                        <a:spcAft>
                          <a:spcPts val="0"/>
                        </a:spcAft>
                      </a:pPr>
                      <a:r>
                        <a:rPr lang="en-US" sz="5400" b="0" i="0" u="none" strike="noStrike" kern="1200" dirty="0" smtClean="0">
                          <a:solidFill>
                            <a:srgbClr val="00074E"/>
                          </a:solidFill>
                          <a:latin typeface="+mn-lt"/>
                          <a:ea typeface="Pretendard SemiBold"/>
                          <a:cs typeface="+mn-cs"/>
                        </a:rPr>
                        <a:t>      </a:t>
                      </a:r>
                      <a:r>
                        <a:rPr lang="en-US" sz="5400" b="0" i="0" u="none" strike="noStrike" kern="1200" dirty="0">
                          <a:solidFill>
                            <a:srgbClr val="00074E"/>
                          </a:solidFill>
                          <a:latin typeface="+mn-lt"/>
                          <a:ea typeface="Pretendard SemiBold"/>
                          <a:cs typeface="+mn-cs"/>
                        </a:rPr>
                        <a:t>Assets Regulation</a:t>
                      </a:r>
                    </a:p>
                    <a:p>
                      <a:pPr marL="1028700" marR="0" lvl="0" indent="-1028700" algn="l" defTabSz="914400" rtl="0" eaLnBrk="1" fontAlgn="base" latinLnBrk="0" hangingPunct="1">
                        <a:lnSpc>
                          <a:spcPct val="107899"/>
                        </a:lnSpc>
                        <a:spcBef>
                          <a:spcPts val="0"/>
                        </a:spcBef>
                        <a:spcAft>
                          <a:spcPts val="0"/>
                        </a:spcAft>
                        <a:buAutoNum type="romanUcPeriod" startAt="5"/>
                      </a:pPr>
                      <a:r>
                        <a:rPr lang="en-US" sz="5400" b="0" i="0" u="none" strike="noStrike" kern="1200" dirty="0" smtClean="0">
                          <a:solidFill>
                            <a:srgbClr val="00074E"/>
                          </a:solidFill>
                          <a:latin typeface="+mn-lt"/>
                          <a:ea typeface="Pretendard SemiBold"/>
                          <a:cs typeface="+mn-cs"/>
                        </a:rPr>
                        <a:t>Conclusion</a:t>
                      </a:r>
                      <a:endParaRPr lang="en-US" sz="5400" b="0" i="0" u="none" strike="noStrike" kern="1200" dirty="0">
                        <a:solidFill>
                          <a:srgbClr val="00074E"/>
                        </a:solidFill>
                        <a:latin typeface="+mn-lt"/>
                        <a:ea typeface="Pretendard SemiBold"/>
                        <a:cs typeface="+mn-cs"/>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87208150"/>
                  </a:ext>
                </a:extLst>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929640" y="419100"/>
            <a:ext cx="14401800" cy="1490011"/>
          </a:xfrm>
          <a:prstGeom prst="rect">
            <a:avLst/>
          </a:prstGeom>
        </p:spPr>
        <p:txBody>
          <a:bodyPr lIns="0" tIns="0" rIns="0" bIns="0" rtlCol="0" anchor="ctr"/>
          <a:lstStyle/>
          <a:p>
            <a:pPr lvl="0" algn="ctr">
              <a:lnSpc>
                <a:spcPct val="107899"/>
              </a:lnSpc>
            </a:pPr>
            <a:r>
              <a:rPr lang="en-US" sz="4000" spc="100" dirty="0">
                <a:solidFill>
                  <a:srgbClr val="FFFFFF"/>
                </a:solidFill>
                <a:latin typeface="Pretendard Medium"/>
              </a:rPr>
              <a:t>II. </a:t>
            </a:r>
            <a:r>
              <a:rPr lang="en-US" sz="4000" spc="100" dirty="0">
                <a:solidFill>
                  <a:schemeClr val="bg1"/>
                </a:solidFill>
                <a:latin typeface="Pretendard Medium"/>
              </a:rPr>
              <a:t>Cur</a:t>
            </a:r>
            <a:r>
              <a:rPr lang="en-US" sz="4000" spc="100" dirty="0">
                <a:solidFill>
                  <a:srgbClr val="002060"/>
                </a:solidFill>
                <a:latin typeface="Pretendard Medium"/>
              </a:rPr>
              <a:t>rent </a:t>
            </a:r>
            <a:r>
              <a:rPr lang="en-US" sz="4000" spc="100" dirty="0" smtClean="0">
                <a:solidFill>
                  <a:srgbClr val="002060"/>
                </a:solidFill>
                <a:latin typeface="Pretendard Medium"/>
              </a:rPr>
              <a:t>Situation</a:t>
            </a:r>
            <a:r>
              <a:rPr lang="en-US" sz="4000" spc="100" dirty="0">
                <a:solidFill>
                  <a:srgbClr val="002060"/>
                </a:solidFill>
                <a:latin typeface="Pretendard Medium"/>
              </a:rPr>
              <a:t>s</a:t>
            </a:r>
            <a:r>
              <a:rPr lang="en-US" sz="4000" spc="100" dirty="0" smtClean="0">
                <a:solidFill>
                  <a:srgbClr val="002060"/>
                </a:solidFill>
                <a:latin typeface="Pretendard Medium"/>
              </a:rPr>
              <a:t> </a:t>
            </a:r>
            <a:r>
              <a:rPr lang="en-US" sz="4000" spc="100" dirty="0">
                <a:solidFill>
                  <a:srgbClr val="002060"/>
                </a:solidFill>
                <a:latin typeface="Pretendard Medium"/>
              </a:rPr>
              <a:t>of Digital Assets Regulation</a:t>
            </a: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endParaRPr lang="en-US" altLang="ko-KR" sz="4000" b="1" dirty="0"/>
          </a:p>
          <a:p>
            <a:pPr fontAlgn="base" latinLnBrk="1"/>
            <a:r>
              <a:rPr lang="pt-BR" altLang="ko-KR" sz="3600" b="1" dirty="0">
                <a:ea typeface="Pretendard SemiBold"/>
              </a:rPr>
              <a:t>(2) SEC v. Terraform Labs, 23-cv-1346, Verdict (2024. 4. 5</a:t>
            </a:r>
            <a:r>
              <a:rPr lang="pt-BR" altLang="ko-KR" sz="3600" b="1" dirty="0" smtClean="0">
                <a:ea typeface="Pretendard SemiBold"/>
              </a:rPr>
              <a:t>)</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The Securities and Exchange Commission (“SEC”) alleges that the defendants -- Terraform Labs Pte. Ltd., a “</a:t>
            </a:r>
            <a:r>
              <a:rPr lang="en-US" altLang="ko-KR" sz="3600" dirty="0" err="1">
                <a:solidFill>
                  <a:srgbClr val="00074E"/>
                </a:solidFill>
                <a:ea typeface="Pretendard SemiBold"/>
              </a:rPr>
              <a:t>cryptoꠓassets</a:t>
            </a:r>
            <a:r>
              <a:rPr lang="en-US" altLang="ko-KR" sz="3600" dirty="0">
                <a:solidFill>
                  <a:srgbClr val="00074E"/>
                </a:solidFill>
                <a:ea typeface="Pretendard SemiBold"/>
              </a:rPr>
              <a:t>” company, and its founder, Do </a:t>
            </a:r>
            <a:r>
              <a:rPr lang="en-US" altLang="ko-KR" sz="3600" dirty="0" err="1">
                <a:solidFill>
                  <a:srgbClr val="00074E"/>
                </a:solidFill>
                <a:ea typeface="Pretendard SemiBold"/>
              </a:rPr>
              <a:t>Hyeong</a:t>
            </a:r>
            <a:r>
              <a:rPr lang="en-US" altLang="ko-KR" sz="3600" dirty="0">
                <a:solidFill>
                  <a:srgbClr val="00074E"/>
                </a:solidFill>
                <a:ea typeface="Pretendard SemiBold"/>
              </a:rPr>
              <a:t> Kwon –- orchestrated a multi-billion-dollar fraud involving the development, marketing, and sale of various cryptocurrencies. The SEC’s claims, all brought under the federal securities laws, include a claim that defendants offered and sold unregistered securities, claims that defendants offered and effected transactions in unregistered security-based swaps, and claims that defendants engaged in fraudulent schemes to lead investors astray.</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LUNA → a security under investment </a:t>
            </a:r>
            <a:r>
              <a:rPr lang="en-US" altLang="ko-KR" sz="3600" dirty="0" smtClean="0">
                <a:solidFill>
                  <a:srgbClr val="00074E"/>
                </a:solidFill>
                <a:ea typeface="Pretendard SemiBold"/>
              </a:rPr>
              <a:t>contract</a:t>
            </a:r>
            <a:endParaRPr lang="en-US" altLang="ko-KR" sz="3600" dirty="0">
              <a:solidFill>
                <a:srgbClr val="00074E"/>
              </a:solidFill>
              <a:ea typeface="Pretendard SemiBold"/>
            </a:endParaRPr>
          </a:p>
        </p:txBody>
      </p:sp>
    </p:spTree>
    <p:extLst>
      <p:ext uri="{BB962C8B-B14F-4D97-AF65-F5344CB8AC3E}">
        <p14:creationId xmlns:p14="http://schemas.microsoft.com/office/powerpoint/2010/main" val="19893009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447800" y="401983"/>
            <a:ext cx="14401800" cy="1490011"/>
          </a:xfrm>
          <a:prstGeom prst="rect">
            <a:avLst/>
          </a:prstGeom>
        </p:spPr>
        <p:txBody>
          <a:bodyPr lIns="0" tIns="0" rIns="0" bIns="0" rtlCol="0" anchor="ctr"/>
          <a:lstStyle/>
          <a:p>
            <a:pPr lvl="0" algn="ctr">
              <a:lnSpc>
                <a:spcPct val="107899"/>
              </a:lnSpc>
            </a:pPr>
            <a:r>
              <a:rPr lang="en-US" sz="4000" spc="100" dirty="0">
                <a:solidFill>
                  <a:srgbClr val="FFFFFF"/>
                </a:solidFill>
                <a:latin typeface="Pretendard Medium"/>
              </a:rPr>
              <a:t>III. </a:t>
            </a:r>
            <a:r>
              <a:rPr lang="en-US" sz="4000" spc="100" dirty="0">
                <a:solidFill>
                  <a:schemeClr val="bg1"/>
                </a:solidFill>
                <a:latin typeface="Pretendard Medium"/>
              </a:rPr>
              <a:t>Le</a:t>
            </a:r>
            <a:r>
              <a:rPr lang="en-US" sz="4000" spc="100" dirty="0">
                <a:solidFill>
                  <a:srgbClr val="002060"/>
                </a:solidFill>
                <a:latin typeface="Pretendard Medium"/>
              </a:rPr>
              <a:t>gislative </a:t>
            </a:r>
            <a:r>
              <a:rPr lang="en-US" sz="4000" spc="100" dirty="0" smtClean="0">
                <a:solidFill>
                  <a:srgbClr val="002060"/>
                </a:solidFill>
                <a:latin typeface="Pretendard Medium"/>
              </a:rPr>
              <a:t>Situations of </a:t>
            </a:r>
            <a:r>
              <a:rPr lang="en-US" sz="4000" spc="100" dirty="0">
                <a:solidFill>
                  <a:srgbClr val="002060"/>
                </a:solidFill>
                <a:latin typeface="Pretendard Medium"/>
              </a:rPr>
              <a:t>Digital Assets Regulation</a:t>
            </a:r>
          </a:p>
        </p:txBody>
      </p:sp>
      <p:sp>
        <p:nvSpPr>
          <p:cNvPr id="14" name="TextBox 14"/>
          <p:cNvSpPr txBox="1"/>
          <p:nvPr/>
        </p:nvSpPr>
        <p:spPr>
          <a:xfrm>
            <a:off x="949518" y="2133143"/>
            <a:ext cx="16558260" cy="7606999"/>
          </a:xfrm>
          <a:prstGeom prst="rect">
            <a:avLst/>
          </a:prstGeom>
        </p:spPr>
        <p:txBody>
          <a:bodyPr lIns="0" tIns="0" rIns="0" bIns="0" rtlCol="0" anchor="ctr"/>
          <a:lstStyle/>
          <a:p>
            <a:pPr marL="742950" indent="-742950" fontAlgn="base" latinLnBrk="1">
              <a:buAutoNum type="arabicPeriod"/>
            </a:pPr>
            <a:r>
              <a:rPr lang="en-US" altLang="ko-KR" sz="4000" b="1" dirty="0" smtClean="0"/>
              <a:t>Federal </a:t>
            </a:r>
            <a:r>
              <a:rPr lang="en-US" altLang="ko-KR" sz="4000" b="1" dirty="0"/>
              <a:t>Level </a:t>
            </a:r>
            <a:endParaRPr lang="en-US" altLang="ko-KR" sz="4000" b="1" dirty="0" smtClean="0"/>
          </a:p>
          <a:p>
            <a:pPr marL="742950" indent="-742950" fontAlgn="base" latinLnBrk="1">
              <a:buAutoNum type="arabicPeriod"/>
            </a:pPr>
            <a:endParaRPr lang="en-US" altLang="ko-KR" sz="4000" b="1" dirty="0"/>
          </a:p>
          <a:p>
            <a:pPr marL="742950" indent="-742950" fontAlgn="base" latinLnBrk="1">
              <a:buAutoNum type="arabicParenBoth"/>
            </a:pPr>
            <a:r>
              <a:rPr lang="en-US" altLang="ko-KR" sz="3600" b="1" dirty="0" smtClean="0">
                <a:ea typeface="Pretendard SemiBold"/>
              </a:rPr>
              <a:t>Digital </a:t>
            </a:r>
            <a:r>
              <a:rPr lang="en-US" altLang="ko-KR" sz="3600" b="1" dirty="0">
                <a:ea typeface="Pretendard SemiBold"/>
              </a:rPr>
              <a:t>Asset Market Structure and Investor Protection Act of </a:t>
            </a:r>
            <a:r>
              <a:rPr lang="en-US" altLang="ko-KR" sz="3600" b="1" dirty="0" smtClean="0">
                <a:ea typeface="Pretendard SemiBold"/>
              </a:rPr>
              <a:t>2021</a:t>
            </a:r>
          </a:p>
          <a:p>
            <a:pPr marL="742950" indent="-742950" fontAlgn="base" latinLnBrk="1">
              <a:buAutoNum type="arabicParenBoth"/>
            </a:pPr>
            <a:endParaRPr lang="en-US" altLang="ko-KR" sz="3600" b="1" dirty="0">
              <a:ea typeface="Pretendard SemiBold"/>
            </a:endParaRPr>
          </a:p>
          <a:p>
            <a:pPr fontAlgn="base" latinLnBrk="1"/>
            <a:r>
              <a:rPr lang="en-US" altLang="ko-KR" sz="3600" dirty="0">
                <a:solidFill>
                  <a:srgbClr val="00074E"/>
                </a:solidFill>
                <a:ea typeface="Pretendard SemiBold"/>
              </a:rPr>
              <a:t>1) Press Releases: Beyer Introduces New Legislation To Regulate Digital Assets(July 28, 2021)</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2) On July 28, 2021, Rep. Don Beyer (D-CA) introduced the Digital Asset Market Structure and Investor Protection Act, which aims to promote financial innovation and protect investors by including digital assets within the current financial regulatory structure.</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3) digital asset → CFTC</a:t>
            </a:r>
          </a:p>
        </p:txBody>
      </p:sp>
    </p:spTree>
    <p:extLst>
      <p:ext uri="{BB962C8B-B14F-4D97-AF65-F5344CB8AC3E}">
        <p14:creationId xmlns:p14="http://schemas.microsoft.com/office/powerpoint/2010/main" val="42314186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447800" y="401983"/>
            <a:ext cx="14401800" cy="1490011"/>
          </a:xfrm>
          <a:prstGeom prst="rect">
            <a:avLst/>
          </a:prstGeom>
        </p:spPr>
        <p:txBody>
          <a:bodyPr lIns="0" tIns="0" rIns="0" bIns="0" rtlCol="0" anchor="ctr"/>
          <a:lstStyle/>
          <a:p>
            <a:pPr lvl="0" algn="ctr">
              <a:lnSpc>
                <a:spcPct val="107899"/>
              </a:lnSpc>
            </a:pPr>
            <a:r>
              <a:rPr lang="en-US" sz="4000" spc="100" dirty="0">
                <a:solidFill>
                  <a:srgbClr val="FFFFFF"/>
                </a:solidFill>
                <a:latin typeface="Pretendard Medium"/>
              </a:rPr>
              <a:t>III. </a:t>
            </a:r>
            <a:r>
              <a:rPr lang="en-US" sz="4000" spc="100" dirty="0">
                <a:solidFill>
                  <a:schemeClr val="bg1"/>
                </a:solidFill>
                <a:latin typeface="Pretendard Medium"/>
              </a:rPr>
              <a:t>Le</a:t>
            </a:r>
            <a:r>
              <a:rPr lang="en-US" sz="4000" spc="100" dirty="0">
                <a:solidFill>
                  <a:srgbClr val="002060"/>
                </a:solidFill>
                <a:latin typeface="Pretendard Medium"/>
              </a:rPr>
              <a:t>gislative </a:t>
            </a:r>
            <a:r>
              <a:rPr lang="en-US" sz="4000" spc="100" dirty="0" smtClean="0">
                <a:solidFill>
                  <a:srgbClr val="002060"/>
                </a:solidFill>
                <a:latin typeface="Pretendard Medium"/>
              </a:rPr>
              <a:t>Situations of </a:t>
            </a:r>
            <a:r>
              <a:rPr lang="en-US" sz="4000" spc="100" dirty="0">
                <a:solidFill>
                  <a:srgbClr val="002060"/>
                </a:solidFill>
                <a:latin typeface="Pretendard Medium"/>
              </a:rPr>
              <a:t>Digital Assets Regulation</a:t>
            </a: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r>
              <a:rPr lang="en-US" altLang="ko-KR" sz="3600" dirty="0" smtClean="0">
                <a:solidFill>
                  <a:srgbClr val="00074E"/>
                </a:solidFill>
                <a:ea typeface="Pretendard SemiBold"/>
              </a:rPr>
              <a:t>4</a:t>
            </a:r>
            <a:r>
              <a:rPr lang="en-US" altLang="ko-KR" sz="3600" dirty="0">
                <a:solidFill>
                  <a:srgbClr val="00074E"/>
                </a:solidFill>
                <a:ea typeface="Pretendard SemiBold"/>
              </a:rPr>
              <a:t>) digital asset securities → </a:t>
            </a:r>
            <a:r>
              <a:rPr lang="en-US" altLang="ko-KR" sz="3600" dirty="0" smtClean="0">
                <a:solidFill>
                  <a:srgbClr val="00074E"/>
                </a:solidFill>
                <a:ea typeface="Pretendard SemiBold"/>
              </a:rPr>
              <a:t>SEC</a:t>
            </a:r>
          </a:p>
          <a:p>
            <a:pPr fontAlgn="base" latinLnBrk="1"/>
            <a:endParaRPr lang="en-US" altLang="ko-KR" sz="3600" dirty="0">
              <a:solidFill>
                <a:srgbClr val="00074E"/>
              </a:solidFill>
              <a:ea typeface="Pretendard SemiBold"/>
            </a:endParaRPr>
          </a:p>
          <a:p>
            <a:pPr fontAlgn="base" latinLnBrk="1"/>
            <a:endParaRPr lang="en-US" altLang="ko-KR" sz="3600" dirty="0" smtClean="0">
              <a:solidFill>
                <a:srgbClr val="00074E"/>
              </a:solidFill>
              <a:ea typeface="Pretendard SemiBold"/>
            </a:endParaRPr>
          </a:p>
          <a:p>
            <a:pPr fontAlgn="base" latinLnBrk="1"/>
            <a:endParaRPr lang="en-US" altLang="ko-KR" sz="3600" dirty="0">
              <a:solidFill>
                <a:srgbClr val="00074E"/>
              </a:solidFill>
              <a:ea typeface="Pretendard SemiBold"/>
            </a:endParaRPr>
          </a:p>
          <a:p>
            <a:pPr fontAlgn="base" latinLnBrk="1"/>
            <a:endParaRPr lang="en-US" altLang="ko-KR" sz="3600" dirty="0" smtClean="0">
              <a:solidFill>
                <a:srgbClr val="00074E"/>
              </a:solidFill>
              <a:ea typeface="Pretendard SemiBold"/>
            </a:endParaRPr>
          </a:p>
          <a:p>
            <a:pPr fontAlgn="base" latinLnBrk="1"/>
            <a:endParaRPr lang="en-US" altLang="ko-KR" sz="3600" dirty="0">
              <a:solidFill>
                <a:srgbClr val="00074E"/>
              </a:solidFill>
              <a:ea typeface="Pretendard SemiBold"/>
            </a:endParaRPr>
          </a:p>
          <a:p>
            <a:pPr fontAlgn="base" latinLnBrk="1"/>
            <a:endParaRPr lang="en-US" altLang="ko-KR" sz="3600" dirty="0" smtClean="0">
              <a:solidFill>
                <a:srgbClr val="00074E"/>
              </a:solidFill>
              <a:ea typeface="Pretendard SemiBold"/>
            </a:endParaRPr>
          </a:p>
          <a:p>
            <a:pPr fontAlgn="base" latinLnBrk="1"/>
            <a:endParaRPr lang="en-US" altLang="ko-KR" sz="3600" dirty="0">
              <a:solidFill>
                <a:srgbClr val="00074E"/>
              </a:solidFill>
              <a:ea typeface="Pretendard SemiBold"/>
            </a:endParaRPr>
          </a:p>
          <a:p>
            <a:pPr fontAlgn="base" latinLnBrk="1"/>
            <a:endParaRPr lang="en-US" altLang="ko-KR" sz="3600" dirty="0" smtClean="0">
              <a:solidFill>
                <a:srgbClr val="00074E"/>
              </a:solidFill>
              <a:ea typeface="Pretendard SemiBold"/>
            </a:endParaRPr>
          </a:p>
          <a:p>
            <a:pPr fontAlgn="base" latinLnBrk="1"/>
            <a:endParaRPr lang="en-US" altLang="ko-KR" sz="3600" dirty="0">
              <a:solidFill>
                <a:srgbClr val="00074E"/>
              </a:solidFill>
              <a:ea typeface="Pretendard SemiBold"/>
            </a:endParaRPr>
          </a:p>
          <a:p>
            <a:pPr fontAlgn="base" latinLnBrk="1"/>
            <a:endParaRPr lang="en-US" altLang="ko-KR" sz="3600" dirty="0">
              <a:solidFill>
                <a:srgbClr val="00074E"/>
              </a:solidFill>
              <a:ea typeface="Pretendard SemiBold"/>
            </a:endParaRPr>
          </a:p>
        </p:txBody>
      </p:sp>
      <p:graphicFrame>
        <p:nvGraphicFramePr>
          <p:cNvPr id="6" name="표 5"/>
          <p:cNvGraphicFramePr>
            <a:graphicFrameLocks noGrp="1"/>
          </p:cNvGraphicFramePr>
          <p:nvPr>
            <p:extLst>
              <p:ext uri="{D42A27DB-BD31-4B8C-83A1-F6EECF244321}">
                <p14:modId xmlns:p14="http://schemas.microsoft.com/office/powerpoint/2010/main" val="218463986"/>
              </p:ext>
            </p:extLst>
          </p:nvPr>
        </p:nvGraphicFramePr>
        <p:xfrm>
          <a:off x="1371600" y="3924300"/>
          <a:ext cx="16059978" cy="5497830"/>
        </p:xfrm>
        <a:graphic>
          <a:graphicData uri="http://schemas.openxmlformats.org/drawingml/2006/table">
            <a:tbl>
              <a:tblPr/>
              <a:tblGrid>
                <a:gridCol w="16059978">
                  <a:extLst>
                    <a:ext uri="{9D8B030D-6E8A-4147-A177-3AD203B41FA5}">
                      <a16:colId xmlns="" xmlns:a16="http://schemas.microsoft.com/office/drawing/2014/main" val="1510041779"/>
                    </a:ext>
                  </a:extLst>
                </a:gridCol>
              </a:tblGrid>
              <a:tr h="4495800">
                <a:tc>
                  <a:txBody>
                    <a:bodyPr/>
                    <a:lstStyle/>
                    <a:p>
                      <a:pPr marL="0" marR="0" indent="0" algn="just" fontAlgn="base" latinLnBrk="1">
                        <a:lnSpc>
                          <a:spcPct val="160000"/>
                        </a:lnSpc>
                        <a:spcBef>
                          <a:spcPts val="0"/>
                        </a:spcBef>
                        <a:spcAft>
                          <a:spcPts val="0"/>
                        </a:spcAft>
                      </a:pPr>
                      <a:r>
                        <a:rPr lang="en-US" sz="3200" kern="1200" dirty="0">
                          <a:solidFill>
                            <a:srgbClr val="00074E"/>
                          </a:solidFill>
                          <a:latin typeface="+mn-lt"/>
                          <a:ea typeface="Pretendard SemiBold"/>
                          <a:cs typeface="+mn-cs"/>
                        </a:rPr>
                        <a:t>TITLE I-DIGITAL ASSET SECURITIES UNDER THE FEDERAL SECURITIES LAWS</a:t>
                      </a:r>
                    </a:p>
                    <a:p>
                      <a:pPr marL="0" marR="0" indent="0" algn="just" fontAlgn="base" latinLnBrk="1">
                        <a:lnSpc>
                          <a:spcPct val="160000"/>
                        </a:lnSpc>
                        <a:spcBef>
                          <a:spcPts val="0"/>
                        </a:spcBef>
                        <a:spcAft>
                          <a:spcPts val="0"/>
                        </a:spcAft>
                      </a:pPr>
                      <a:r>
                        <a:rPr lang="en-US" sz="3200" kern="1200" dirty="0">
                          <a:solidFill>
                            <a:srgbClr val="00074E"/>
                          </a:solidFill>
                          <a:latin typeface="+mn-lt"/>
                          <a:ea typeface="Pretendard SemiBold"/>
                          <a:cs typeface="+mn-cs"/>
                        </a:rPr>
                        <a:t>TITLE II-TREATMENT OF DIGITAL ASSETS UNDER THE COMMODITY EXCHANGE ACT</a:t>
                      </a:r>
                    </a:p>
                    <a:p>
                      <a:pPr marL="0" marR="0" indent="0" algn="just" fontAlgn="base" latinLnBrk="1">
                        <a:lnSpc>
                          <a:spcPct val="160000"/>
                        </a:lnSpc>
                        <a:spcBef>
                          <a:spcPts val="0"/>
                        </a:spcBef>
                        <a:spcAft>
                          <a:spcPts val="0"/>
                        </a:spcAft>
                      </a:pPr>
                      <a:r>
                        <a:rPr lang="en-US" sz="3200" kern="1200" dirty="0">
                          <a:solidFill>
                            <a:srgbClr val="00074E"/>
                          </a:solidFill>
                          <a:latin typeface="+mn-lt"/>
                          <a:ea typeface="Pretendard SemiBold"/>
                          <a:cs typeface="+mn-cs"/>
                        </a:rPr>
                        <a:t>TITLE III-DIGITAL FEDERAL RESERVE NOTE, LEGAL TENDER STATUS, THE REGULATION OF </a:t>
                      </a:r>
                      <a:r>
                        <a:rPr lang="en-US" sz="3200" kern="1200" dirty="0" smtClean="0">
                          <a:solidFill>
                            <a:srgbClr val="00074E"/>
                          </a:solidFill>
                          <a:latin typeface="+mn-lt"/>
                          <a:ea typeface="Pretendard SemiBold"/>
                          <a:cs typeface="+mn-cs"/>
                        </a:rPr>
                        <a:t>DIGITAL</a:t>
                      </a:r>
                    </a:p>
                    <a:p>
                      <a:pPr marL="0" marR="0" indent="0" algn="just" fontAlgn="base" latinLnBrk="1">
                        <a:lnSpc>
                          <a:spcPct val="160000"/>
                        </a:lnSpc>
                        <a:spcBef>
                          <a:spcPts val="0"/>
                        </a:spcBef>
                        <a:spcAft>
                          <a:spcPts val="0"/>
                        </a:spcAft>
                      </a:pPr>
                      <a:r>
                        <a:rPr lang="en-US" sz="3200" kern="1200" dirty="0" smtClean="0">
                          <a:solidFill>
                            <a:srgbClr val="00074E"/>
                          </a:solidFill>
                          <a:latin typeface="+mn-lt"/>
                          <a:ea typeface="Pretendard SemiBold"/>
                          <a:cs typeface="+mn-cs"/>
                        </a:rPr>
                        <a:t>               </a:t>
                      </a:r>
                      <a:r>
                        <a:rPr lang="en-US" sz="3200" kern="1200" dirty="0">
                          <a:solidFill>
                            <a:srgbClr val="00074E"/>
                          </a:solidFill>
                          <a:latin typeface="+mn-lt"/>
                          <a:ea typeface="Pretendard SemiBold"/>
                          <a:cs typeface="+mn-cs"/>
                        </a:rPr>
                        <a:t>ASSET FIAT-BASED STABLECOINS, AND FEDERAL DEPOSIT AND SHARE INSURANCE FOR </a:t>
                      </a:r>
                      <a:endParaRPr lang="en-US" sz="3200" kern="1200" dirty="0" smtClean="0">
                        <a:solidFill>
                          <a:srgbClr val="00074E"/>
                        </a:solidFill>
                        <a:latin typeface="+mn-lt"/>
                        <a:ea typeface="Pretendard SemiBold"/>
                        <a:cs typeface="+mn-cs"/>
                      </a:endParaRPr>
                    </a:p>
                    <a:p>
                      <a:pPr marL="0" marR="0" indent="0" algn="just" fontAlgn="base" latinLnBrk="1">
                        <a:lnSpc>
                          <a:spcPct val="160000"/>
                        </a:lnSpc>
                        <a:spcBef>
                          <a:spcPts val="0"/>
                        </a:spcBef>
                        <a:spcAft>
                          <a:spcPts val="0"/>
                        </a:spcAft>
                      </a:pPr>
                      <a:r>
                        <a:rPr lang="en-US" sz="3200" kern="1200" dirty="0" smtClean="0">
                          <a:solidFill>
                            <a:srgbClr val="00074E"/>
                          </a:solidFill>
                          <a:latin typeface="+mn-lt"/>
                          <a:ea typeface="Pretendard SemiBold"/>
                          <a:cs typeface="+mn-cs"/>
                        </a:rPr>
                        <a:t>               DIGITAL </a:t>
                      </a:r>
                      <a:r>
                        <a:rPr lang="en-US" sz="3200" kern="1200" dirty="0">
                          <a:solidFill>
                            <a:srgbClr val="00074E"/>
                          </a:solidFill>
                          <a:latin typeface="+mn-lt"/>
                          <a:ea typeface="Pretendard SemiBold"/>
                          <a:cs typeface="+mn-cs"/>
                        </a:rPr>
                        <a:t>ASSETS</a:t>
                      </a:r>
                    </a:p>
                    <a:p>
                      <a:pPr marL="0" marR="0" indent="0" algn="just" fontAlgn="base" latinLnBrk="1">
                        <a:lnSpc>
                          <a:spcPct val="160000"/>
                        </a:lnSpc>
                        <a:spcBef>
                          <a:spcPts val="0"/>
                        </a:spcBef>
                        <a:spcAft>
                          <a:spcPts val="0"/>
                        </a:spcAft>
                      </a:pPr>
                      <a:r>
                        <a:rPr lang="en-US" sz="3200" kern="1200" dirty="0">
                          <a:solidFill>
                            <a:srgbClr val="00074E"/>
                          </a:solidFill>
                          <a:latin typeface="+mn-lt"/>
                          <a:ea typeface="Pretendard SemiBold"/>
                          <a:cs typeface="+mn-cs"/>
                        </a:rPr>
                        <a:t>TITLE IV-BANK SECRECY ACT</a:t>
                      </a:r>
                    </a:p>
                    <a:p>
                      <a:pPr marL="0" marR="0" indent="0" algn="just" fontAlgn="base" latinLnBrk="1">
                        <a:lnSpc>
                          <a:spcPct val="160000"/>
                        </a:lnSpc>
                        <a:spcBef>
                          <a:spcPts val="0"/>
                        </a:spcBef>
                        <a:spcAft>
                          <a:spcPts val="0"/>
                        </a:spcAft>
                      </a:pPr>
                      <a:r>
                        <a:rPr lang="en-US" sz="3200" kern="1200" dirty="0">
                          <a:solidFill>
                            <a:srgbClr val="00074E"/>
                          </a:solidFill>
                          <a:latin typeface="+mn-lt"/>
                          <a:ea typeface="Pretendard SemiBold"/>
                          <a:cs typeface="+mn-cs"/>
                        </a:rPr>
                        <a:t>TITLE V-VARIOUS DIGITAL ASSET REPORTS</a:t>
                      </a: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895150411"/>
                  </a:ext>
                </a:extLst>
              </a:tr>
            </a:tbl>
          </a:graphicData>
        </a:graphic>
      </p:graphicFrame>
    </p:spTree>
    <p:extLst>
      <p:ext uri="{BB962C8B-B14F-4D97-AF65-F5344CB8AC3E}">
        <p14:creationId xmlns:p14="http://schemas.microsoft.com/office/powerpoint/2010/main" val="40045328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447800" y="401983"/>
            <a:ext cx="14401800" cy="1490011"/>
          </a:xfrm>
          <a:prstGeom prst="rect">
            <a:avLst/>
          </a:prstGeom>
        </p:spPr>
        <p:txBody>
          <a:bodyPr lIns="0" tIns="0" rIns="0" bIns="0" rtlCol="0" anchor="ctr"/>
          <a:lstStyle/>
          <a:p>
            <a:pPr lvl="0" algn="ctr">
              <a:lnSpc>
                <a:spcPct val="107899"/>
              </a:lnSpc>
            </a:pPr>
            <a:r>
              <a:rPr lang="en-US" sz="4000" spc="100" dirty="0">
                <a:solidFill>
                  <a:srgbClr val="FFFFFF"/>
                </a:solidFill>
                <a:latin typeface="Pretendard Medium"/>
              </a:rPr>
              <a:t>III. </a:t>
            </a:r>
            <a:r>
              <a:rPr lang="en-US" sz="4000" spc="100" dirty="0">
                <a:solidFill>
                  <a:schemeClr val="bg1"/>
                </a:solidFill>
                <a:latin typeface="Pretendard Medium"/>
              </a:rPr>
              <a:t>Le</a:t>
            </a:r>
            <a:r>
              <a:rPr lang="en-US" sz="4000" spc="100" dirty="0">
                <a:solidFill>
                  <a:srgbClr val="002060"/>
                </a:solidFill>
                <a:latin typeface="Pretendard Medium"/>
              </a:rPr>
              <a:t>gislative </a:t>
            </a:r>
            <a:r>
              <a:rPr lang="en-US" sz="4000" spc="100" dirty="0" smtClean="0">
                <a:solidFill>
                  <a:srgbClr val="002060"/>
                </a:solidFill>
                <a:latin typeface="Pretendard Medium"/>
              </a:rPr>
              <a:t>Situations of </a:t>
            </a:r>
            <a:r>
              <a:rPr lang="en-US" sz="4000" spc="100" dirty="0">
                <a:solidFill>
                  <a:srgbClr val="002060"/>
                </a:solidFill>
                <a:latin typeface="Pretendard Medium"/>
              </a:rPr>
              <a:t>Digital Assets Regulation</a:t>
            </a: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r>
              <a:rPr lang="en-US" altLang="ko-KR" sz="3600" b="1" dirty="0" smtClean="0">
                <a:ea typeface="Pretendard SemiBold"/>
              </a:rPr>
              <a:t>(2</a:t>
            </a:r>
            <a:r>
              <a:rPr lang="en-US" altLang="ko-KR" sz="3600" b="1" dirty="0">
                <a:ea typeface="Pretendard SemiBold"/>
              </a:rPr>
              <a:t>) Responsible Financial Innovation Act of </a:t>
            </a:r>
            <a:r>
              <a:rPr lang="en-US" altLang="ko-KR" sz="3600" b="1" dirty="0" smtClean="0">
                <a:ea typeface="Pretendard SemiBold"/>
              </a:rPr>
              <a:t>2022</a:t>
            </a:r>
          </a:p>
          <a:p>
            <a:pPr fontAlgn="base" latinLnBrk="1"/>
            <a:endParaRPr lang="en-US" altLang="ko-KR" sz="3600" b="1" dirty="0">
              <a:ea typeface="Pretendard SemiBold"/>
            </a:endParaRPr>
          </a:p>
          <a:p>
            <a:pPr marL="742950" indent="-742950" fontAlgn="base" latinLnBrk="1">
              <a:buAutoNum type="arabicParenR"/>
            </a:pPr>
            <a:r>
              <a:rPr lang="en-US" altLang="ko-KR" sz="3600" dirty="0" smtClean="0">
                <a:solidFill>
                  <a:srgbClr val="00074E"/>
                </a:solidFill>
                <a:ea typeface="Pretendard SemiBold"/>
              </a:rPr>
              <a:t>On </a:t>
            </a:r>
            <a:r>
              <a:rPr lang="en-US" altLang="ko-KR" sz="3600" dirty="0">
                <a:solidFill>
                  <a:srgbClr val="00074E"/>
                </a:solidFill>
                <a:ea typeface="Pretendard SemiBold"/>
              </a:rPr>
              <a:t>June 7, 2022, Republican Senator Cynthia Lummis and Democratic Senator Kirsten Gillibrand introduced the Lummis-Gillibrand Responsible Financial Innovation Act, which includes provisions on the legal nature of digital assets, regulatory jurisdiction, and regulation of </a:t>
            </a:r>
            <a:r>
              <a:rPr lang="en-US" altLang="ko-KR" sz="3600" dirty="0" err="1">
                <a:solidFill>
                  <a:srgbClr val="00074E"/>
                </a:solidFill>
                <a:ea typeface="Pretendard SemiBold"/>
              </a:rPr>
              <a:t>stablecoins</a:t>
            </a:r>
            <a:r>
              <a:rPr lang="en-US" altLang="ko-KR" sz="3600" dirty="0">
                <a:solidFill>
                  <a:srgbClr val="00074E"/>
                </a:solidFill>
                <a:ea typeface="Pretendard SemiBold"/>
              </a:rPr>
              <a:t>, and aims to alleviate uncertainty in related industries and protect consumers</a:t>
            </a:r>
            <a:r>
              <a:rPr lang="en-US" altLang="ko-KR" sz="3600" dirty="0" smtClean="0">
                <a:solidFill>
                  <a:srgbClr val="00074E"/>
                </a:solidFill>
                <a:ea typeface="Pretendard SemiBold"/>
              </a:rPr>
              <a:t>.</a:t>
            </a:r>
          </a:p>
          <a:p>
            <a:pPr marL="742950" indent="-742950" fontAlgn="base" latinLnBrk="1">
              <a:buAutoNum type="arabicParenR"/>
            </a:pPr>
            <a:endParaRPr lang="en-US" altLang="ko-KR" sz="3600" dirty="0">
              <a:solidFill>
                <a:srgbClr val="00074E"/>
              </a:solidFill>
              <a:ea typeface="Pretendard SemiBold"/>
            </a:endParaRPr>
          </a:p>
          <a:p>
            <a:pPr marL="742950" indent="-742950" fontAlgn="base" latinLnBrk="1">
              <a:buAutoNum type="arabicParenR"/>
            </a:pPr>
            <a:endParaRPr lang="en-US" altLang="ko-KR" sz="3600" dirty="0" smtClean="0">
              <a:solidFill>
                <a:srgbClr val="00074E"/>
              </a:solidFill>
              <a:ea typeface="Pretendard SemiBold"/>
            </a:endParaRPr>
          </a:p>
          <a:p>
            <a:pPr marL="742950" indent="-742950" fontAlgn="base" latinLnBrk="1">
              <a:buAutoNum type="arabicParenR"/>
            </a:pPr>
            <a:endParaRPr lang="en-US" altLang="ko-KR" sz="3600" dirty="0">
              <a:solidFill>
                <a:srgbClr val="00074E"/>
              </a:solidFill>
              <a:ea typeface="Pretendard SemiBold"/>
            </a:endParaRPr>
          </a:p>
          <a:p>
            <a:pPr marL="742950" indent="-742950" fontAlgn="base" latinLnBrk="1">
              <a:buAutoNum type="arabicParenR"/>
            </a:pPr>
            <a:endParaRPr lang="en-US" altLang="ko-KR" sz="3600" dirty="0" smtClean="0">
              <a:solidFill>
                <a:srgbClr val="00074E"/>
              </a:solidFill>
              <a:ea typeface="Pretendard SemiBold"/>
            </a:endParaRPr>
          </a:p>
          <a:p>
            <a:pPr marL="742950" indent="-742950" fontAlgn="base" latinLnBrk="1">
              <a:buAutoNum type="arabicParenR"/>
            </a:pPr>
            <a:endParaRPr lang="en-US" altLang="ko-KR" sz="3600" dirty="0">
              <a:solidFill>
                <a:srgbClr val="00074E"/>
              </a:solidFill>
              <a:ea typeface="Pretendard SemiBold"/>
            </a:endParaRPr>
          </a:p>
          <a:p>
            <a:pPr marL="742950" indent="-742950" fontAlgn="base" latinLnBrk="1">
              <a:buAutoNum type="arabicParenR"/>
            </a:pPr>
            <a:endParaRPr lang="en-US" altLang="ko-KR" sz="3600" dirty="0">
              <a:solidFill>
                <a:srgbClr val="00074E"/>
              </a:solidFill>
              <a:ea typeface="Pretendard SemiBold"/>
            </a:endParaRPr>
          </a:p>
        </p:txBody>
      </p:sp>
    </p:spTree>
    <p:extLst>
      <p:ext uri="{BB962C8B-B14F-4D97-AF65-F5344CB8AC3E}">
        <p14:creationId xmlns:p14="http://schemas.microsoft.com/office/powerpoint/2010/main" val="25490774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447800" y="401983"/>
            <a:ext cx="14401800" cy="1490011"/>
          </a:xfrm>
          <a:prstGeom prst="rect">
            <a:avLst/>
          </a:prstGeom>
        </p:spPr>
        <p:txBody>
          <a:bodyPr lIns="0" tIns="0" rIns="0" bIns="0" rtlCol="0" anchor="ctr"/>
          <a:lstStyle/>
          <a:p>
            <a:pPr lvl="0" algn="ctr">
              <a:lnSpc>
                <a:spcPct val="107899"/>
              </a:lnSpc>
            </a:pPr>
            <a:r>
              <a:rPr lang="en-US" sz="4000" spc="100" dirty="0">
                <a:solidFill>
                  <a:srgbClr val="FFFFFF"/>
                </a:solidFill>
                <a:latin typeface="Pretendard Medium"/>
              </a:rPr>
              <a:t>III. </a:t>
            </a:r>
            <a:r>
              <a:rPr lang="en-US" sz="4000" spc="100" dirty="0">
                <a:solidFill>
                  <a:schemeClr val="bg1"/>
                </a:solidFill>
                <a:latin typeface="Pretendard Medium"/>
              </a:rPr>
              <a:t>Le</a:t>
            </a:r>
            <a:r>
              <a:rPr lang="en-US" sz="4000" spc="100" dirty="0">
                <a:solidFill>
                  <a:srgbClr val="002060"/>
                </a:solidFill>
                <a:latin typeface="Pretendard Medium"/>
              </a:rPr>
              <a:t>gislative </a:t>
            </a:r>
            <a:r>
              <a:rPr lang="en-US" sz="4000" spc="100" dirty="0" smtClean="0">
                <a:solidFill>
                  <a:srgbClr val="002060"/>
                </a:solidFill>
                <a:latin typeface="Pretendard Medium"/>
              </a:rPr>
              <a:t>Situations of </a:t>
            </a:r>
            <a:r>
              <a:rPr lang="en-US" sz="4000" spc="100" dirty="0">
                <a:solidFill>
                  <a:srgbClr val="002060"/>
                </a:solidFill>
                <a:latin typeface="Pretendard Medium"/>
              </a:rPr>
              <a:t>Digital Assets Regulation</a:t>
            </a:r>
          </a:p>
        </p:txBody>
      </p:sp>
      <p:sp>
        <p:nvSpPr>
          <p:cNvPr id="14" name="TextBox 14"/>
          <p:cNvSpPr txBox="1"/>
          <p:nvPr/>
        </p:nvSpPr>
        <p:spPr>
          <a:xfrm>
            <a:off x="949518" y="2133143"/>
            <a:ext cx="16558260" cy="7606999"/>
          </a:xfrm>
          <a:prstGeom prst="rect">
            <a:avLst/>
          </a:prstGeom>
        </p:spPr>
        <p:txBody>
          <a:bodyPr lIns="0" tIns="0" rIns="0" bIns="0" rtlCol="0" anchor="ctr"/>
          <a:lstStyle/>
          <a:p>
            <a:pPr marL="742950" indent="-742950" fontAlgn="base" latinLnBrk="1">
              <a:buAutoNum type="arabicParenR"/>
            </a:pPr>
            <a:endParaRPr lang="en-US" altLang="ko-KR" sz="3600" dirty="0">
              <a:solidFill>
                <a:srgbClr val="00074E"/>
              </a:solidFill>
              <a:ea typeface="Pretendard SemiBold"/>
            </a:endParaRPr>
          </a:p>
          <a:p>
            <a:pPr marL="742950" indent="-742950" fontAlgn="base" latinLnBrk="1">
              <a:buAutoNum type="arabicParenR"/>
            </a:pPr>
            <a:endParaRPr lang="en-US" altLang="ko-KR" sz="3600" dirty="0" smtClean="0">
              <a:solidFill>
                <a:srgbClr val="00074E"/>
              </a:solidFill>
              <a:ea typeface="Pretendard SemiBold"/>
            </a:endParaRPr>
          </a:p>
          <a:p>
            <a:pPr marL="742950" indent="-742950" fontAlgn="base" latinLnBrk="1">
              <a:buAutoNum type="arabicParenR"/>
            </a:pPr>
            <a:endParaRPr lang="en-US" altLang="ko-KR" sz="3600" dirty="0">
              <a:solidFill>
                <a:srgbClr val="00074E"/>
              </a:solidFill>
              <a:ea typeface="Pretendard SemiBold"/>
            </a:endParaRPr>
          </a:p>
          <a:p>
            <a:pPr marL="742950" indent="-742950" fontAlgn="base" latinLnBrk="1">
              <a:buAutoNum type="arabicParenR"/>
            </a:pPr>
            <a:endParaRPr lang="en-US" altLang="ko-KR" sz="3600" dirty="0" smtClean="0">
              <a:solidFill>
                <a:srgbClr val="00074E"/>
              </a:solidFill>
              <a:ea typeface="Pretendard SemiBold"/>
            </a:endParaRPr>
          </a:p>
          <a:p>
            <a:pPr marL="742950" indent="-742950" fontAlgn="base" latinLnBrk="1">
              <a:buAutoNum type="arabicParenR"/>
            </a:pPr>
            <a:endParaRPr lang="en-US" altLang="ko-KR" sz="3600" dirty="0">
              <a:solidFill>
                <a:srgbClr val="00074E"/>
              </a:solidFill>
              <a:ea typeface="Pretendard SemiBold"/>
            </a:endParaRPr>
          </a:p>
          <a:p>
            <a:pPr marL="742950" indent="-742950" fontAlgn="base" latinLnBrk="1">
              <a:buAutoNum type="arabicParenR"/>
            </a:pPr>
            <a:endParaRPr lang="en-US" altLang="ko-KR" sz="3600" dirty="0">
              <a:solidFill>
                <a:srgbClr val="00074E"/>
              </a:solidFill>
              <a:ea typeface="Pretendard SemiBold"/>
            </a:endParaRPr>
          </a:p>
        </p:txBody>
      </p:sp>
      <p:graphicFrame>
        <p:nvGraphicFramePr>
          <p:cNvPr id="7" name="표 6"/>
          <p:cNvGraphicFramePr>
            <a:graphicFrameLocks noGrp="1"/>
          </p:cNvGraphicFramePr>
          <p:nvPr>
            <p:extLst>
              <p:ext uri="{D42A27DB-BD31-4B8C-83A1-F6EECF244321}">
                <p14:modId xmlns:p14="http://schemas.microsoft.com/office/powerpoint/2010/main" val="358032663"/>
              </p:ext>
            </p:extLst>
          </p:nvPr>
        </p:nvGraphicFramePr>
        <p:xfrm>
          <a:off x="2286000" y="2172803"/>
          <a:ext cx="13106400" cy="6278118"/>
        </p:xfrm>
        <a:graphic>
          <a:graphicData uri="http://schemas.openxmlformats.org/drawingml/2006/table">
            <a:tbl>
              <a:tblPr/>
              <a:tblGrid>
                <a:gridCol w="13106400">
                  <a:extLst>
                    <a:ext uri="{9D8B030D-6E8A-4147-A177-3AD203B41FA5}">
                      <a16:colId xmlns="" xmlns:a16="http://schemas.microsoft.com/office/drawing/2014/main" val="754681687"/>
                    </a:ext>
                  </a:extLst>
                </a:gridCol>
              </a:tblGrid>
              <a:tr h="5897118">
                <a:tc>
                  <a:txBody>
                    <a:bodyPr/>
                    <a:lstStyle/>
                    <a:p>
                      <a:pPr marL="0" marR="0" indent="0" algn="just" fontAlgn="base" latinLnBrk="1">
                        <a:lnSpc>
                          <a:spcPct val="160000"/>
                        </a:lnSpc>
                        <a:spcBef>
                          <a:spcPts val="0"/>
                        </a:spcBef>
                        <a:spcAft>
                          <a:spcPts val="0"/>
                        </a:spcAft>
                      </a:pPr>
                      <a:r>
                        <a:rPr lang="en-US" sz="3200" kern="1200" dirty="0">
                          <a:solidFill>
                            <a:srgbClr val="00074E"/>
                          </a:solidFill>
                          <a:latin typeface="+mn-lt"/>
                          <a:ea typeface="Pretendard SemiBold"/>
                          <a:cs typeface="+mn-cs"/>
                        </a:rPr>
                        <a:t>TITLE I-DEFINITIONS</a:t>
                      </a:r>
                    </a:p>
                    <a:p>
                      <a:pPr marL="0" marR="0" indent="0" algn="just" fontAlgn="base" latinLnBrk="1">
                        <a:lnSpc>
                          <a:spcPct val="160000"/>
                        </a:lnSpc>
                        <a:spcBef>
                          <a:spcPts val="0"/>
                        </a:spcBef>
                        <a:spcAft>
                          <a:spcPts val="0"/>
                        </a:spcAft>
                      </a:pPr>
                      <a:r>
                        <a:rPr lang="en-US" sz="3200" kern="1200" dirty="0">
                          <a:solidFill>
                            <a:srgbClr val="00074E"/>
                          </a:solidFill>
                          <a:latin typeface="+mn-lt"/>
                          <a:ea typeface="Pretendard SemiBold"/>
                          <a:cs typeface="+mn-cs"/>
                        </a:rPr>
                        <a:t>TITLE II-RESPONSIBLE TAXATION OF DIGITAL ASSETS</a:t>
                      </a:r>
                    </a:p>
                    <a:p>
                      <a:pPr marL="0" marR="0" indent="0" algn="just" fontAlgn="base" latinLnBrk="1">
                        <a:lnSpc>
                          <a:spcPct val="160000"/>
                        </a:lnSpc>
                        <a:spcBef>
                          <a:spcPts val="0"/>
                        </a:spcBef>
                        <a:spcAft>
                          <a:spcPts val="0"/>
                        </a:spcAft>
                      </a:pPr>
                      <a:r>
                        <a:rPr lang="en-US" sz="3200" kern="1200" dirty="0">
                          <a:solidFill>
                            <a:srgbClr val="00074E"/>
                          </a:solidFill>
                          <a:latin typeface="+mn-lt"/>
                          <a:ea typeface="Pretendard SemiBold"/>
                          <a:cs typeface="+mn-cs"/>
                        </a:rPr>
                        <a:t>TITLE III-RESPONSIBLE SECURITIES INNOVATION</a:t>
                      </a:r>
                    </a:p>
                    <a:p>
                      <a:pPr marL="0" marR="0" indent="0" algn="just" fontAlgn="base" latinLnBrk="1">
                        <a:lnSpc>
                          <a:spcPct val="160000"/>
                        </a:lnSpc>
                        <a:spcBef>
                          <a:spcPts val="0"/>
                        </a:spcBef>
                        <a:spcAft>
                          <a:spcPts val="0"/>
                        </a:spcAft>
                      </a:pPr>
                      <a:r>
                        <a:rPr lang="en-US" sz="3200" kern="1200" dirty="0">
                          <a:solidFill>
                            <a:srgbClr val="00074E"/>
                          </a:solidFill>
                          <a:latin typeface="+mn-lt"/>
                          <a:ea typeface="Pretendard SemiBold"/>
                          <a:cs typeface="+mn-cs"/>
                        </a:rPr>
                        <a:t>TITLE IV-RESPONSIBLE COMMODITIES INNOVATION</a:t>
                      </a:r>
                    </a:p>
                    <a:p>
                      <a:pPr marL="0" marR="0" indent="0" algn="just" fontAlgn="base" latinLnBrk="1">
                        <a:lnSpc>
                          <a:spcPct val="160000"/>
                        </a:lnSpc>
                        <a:spcBef>
                          <a:spcPts val="0"/>
                        </a:spcBef>
                        <a:spcAft>
                          <a:spcPts val="0"/>
                        </a:spcAft>
                      </a:pPr>
                      <a:r>
                        <a:rPr lang="en-US" sz="3200" kern="1200" dirty="0">
                          <a:solidFill>
                            <a:srgbClr val="00074E"/>
                          </a:solidFill>
                          <a:latin typeface="+mn-lt"/>
                          <a:ea typeface="Pretendard SemiBold"/>
                          <a:cs typeface="+mn-cs"/>
                        </a:rPr>
                        <a:t>TITLE V-RESPONSIBLE CONSUMER PROTECTION</a:t>
                      </a:r>
                    </a:p>
                    <a:p>
                      <a:pPr marL="0" marR="0" indent="0" algn="just" fontAlgn="base" latinLnBrk="1">
                        <a:lnSpc>
                          <a:spcPct val="160000"/>
                        </a:lnSpc>
                        <a:spcBef>
                          <a:spcPts val="0"/>
                        </a:spcBef>
                        <a:spcAft>
                          <a:spcPts val="0"/>
                        </a:spcAft>
                      </a:pPr>
                      <a:r>
                        <a:rPr lang="en-US" sz="3200" kern="1200" dirty="0">
                          <a:solidFill>
                            <a:srgbClr val="00074E"/>
                          </a:solidFill>
                          <a:latin typeface="+mn-lt"/>
                          <a:ea typeface="Pretendard SemiBold"/>
                          <a:cs typeface="+mn-cs"/>
                        </a:rPr>
                        <a:t>TITLE VI-RESPONSIBLE PAYMENTS INNOVATION</a:t>
                      </a:r>
                    </a:p>
                    <a:p>
                      <a:pPr marL="0" marR="0" indent="0" algn="just" fontAlgn="base" latinLnBrk="1">
                        <a:lnSpc>
                          <a:spcPct val="160000"/>
                        </a:lnSpc>
                        <a:spcBef>
                          <a:spcPts val="0"/>
                        </a:spcBef>
                        <a:spcAft>
                          <a:spcPts val="0"/>
                        </a:spcAft>
                      </a:pPr>
                      <a:r>
                        <a:rPr lang="en-US" sz="3200" kern="1200" dirty="0">
                          <a:solidFill>
                            <a:srgbClr val="00074E"/>
                          </a:solidFill>
                          <a:latin typeface="+mn-lt"/>
                          <a:ea typeface="Pretendard SemiBold"/>
                          <a:cs typeface="+mn-cs"/>
                        </a:rPr>
                        <a:t>TITLE VII-RESPONSIBLE BANKING INNOVATION</a:t>
                      </a:r>
                    </a:p>
                    <a:p>
                      <a:pPr marL="0" marR="0" indent="0" algn="just" fontAlgn="base" latinLnBrk="1">
                        <a:lnSpc>
                          <a:spcPct val="160000"/>
                        </a:lnSpc>
                        <a:spcBef>
                          <a:spcPts val="0"/>
                        </a:spcBef>
                        <a:spcAft>
                          <a:spcPts val="0"/>
                        </a:spcAft>
                      </a:pPr>
                      <a:r>
                        <a:rPr lang="en-US" sz="3200" kern="1200" dirty="0">
                          <a:solidFill>
                            <a:srgbClr val="00074E"/>
                          </a:solidFill>
                          <a:latin typeface="+mn-lt"/>
                          <a:ea typeface="Pretendard SemiBold"/>
                          <a:cs typeface="+mn-cs"/>
                        </a:rPr>
                        <a:t>TITLE VIII-RESPONSIBLE INTERAGENCY COORDINATION</a:t>
                      </a: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891958691"/>
                  </a:ext>
                </a:extLst>
              </a:tr>
            </a:tbl>
          </a:graphicData>
        </a:graphic>
      </p:graphicFrame>
      <p:sp>
        <p:nvSpPr>
          <p:cNvPr id="8" name="TextBox 14"/>
          <p:cNvSpPr txBox="1"/>
          <p:nvPr/>
        </p:nvSpPr>
        <p:spPr>
          <a:xfrm>
            <a:off x="1101090" y="2388246"/>
            <a:ext cx="16558260" cy="7606999"/>
          </a:xfrm>
          <a:prstGeom prst="rect">
            <a:avLst/>
          </a:prstGeom>
        </p:spPr>
        <p:txBody>
          <a:bodyPr lIns="0" tIns="0" rIns="0" bIns="0" rtlCol="0" anchor="ctr"/>
          <a:lstStyle/>
          <a:p>
            <a:pPr marL="742950" indent="-742950" fontAlgn="base" latinLnBrk="1">
              <a:buAutoNum type="arabicParenR"/>
            </a:pPr>
            <a:endParaRPr lang="en-US" altLang="ko-KR" sz="3600" dirty="0" smtClean="0">
              <a:solidFill>
                <a:srgbClr val="00074E"/>
              </a:solidFill>
              <a:ea typeface="Pretendard SemiBold"/>
            </a:endParaRPr>
          </a:p>
          <a:p>
            <a:pPr marL="742950" indent="-742950" fontAlgn="base" latinLnBrk="1">
              <a:buAutoNum type="arabicParenR"/>
            </a:pPr>
            <a:endParaRPr lang="en-US" altLang="ko-KR" sz="3600" dirty="0">
              <a:solidFill>
                <a:srgbClr val="00074E"/>
              </a:solidFill>
              <a:ea typeface="Pretendard SemiBold"/>
            </a:endParaRPr>
          </a:p>
          <a:p>
            <a:pPr marL="742950" indent="-742950" fontAlgn="base" latinLnBrk="1">
              <a:buAutoNum type="arabicParenR"/>
            </a:pPr>
            <a:endParaRPr lang="en-US" altLang="ko-KR" sz="3600" dirty="0" smtClean="0">
              <a:solidFill>
                <a:srgbClr val="00074E"/>
              </a:solidFill>
              <a:ea typeface="Pretendard SemiBold"/>
            </a:endParaRPr>
          </a:p>
          <a:p>
            <a:pPr marL="742950" indent="-742950" fontAlgn="base" latinLnBrk="1">
              <a:buAutoNum type="arabicParenR"/>
            </a:pPr>
            <a:endParaRPr lang="en-US" altLang="ko-KR" sz="3600" dirty="0">
              <a:solidFill>
                <a:srgbClr val="00074E"/>
              </a:solidFill>
              <a:ea typeface="Pretendard SemiBold"/>
            </a:endParaRPr>
          </a:p>
          <a:p>
            <a:pPr marL="742950" indent="-742950" fontAlgn="base" latinLnBrk="1">
              <a:buAutoNum type="arabicParenR"/>
            </a:pPr>
            <a:endParaRPr lang="en-US" altLang="ko-KR" sz="3600" dirty="0" smtClean="0">
              <a:solidFill>
                <a:srgbClr val="00074E"/>
              </a:solidFill>
              <a:ea typeface="Pretendard SemiBold"/>
            </a:endParaRPr>
          </a:p>
          <a:p>
            <a:pPr marL="742950" indent="-742950" fontAlgn="base" latinLnBrk="1">
              <a:buAutoNum type="arabicParenR"/>
            </a:pPr>
            <a:endParaRPr lang="en-US" altLang="ko-KR" sz="3600" dirty="0">
              <a:solidFill>
                <a:srgbClr val="00074E"/>
              </a:solidFill>
              <a:ea typeface="Pretendard SemiBold"/>
            </a:endParaRPr>
          </a:p>
          <a:p>
            <a:pPr marL="742950" indent="-742950" fontAlgn="base" latinLnBrk="1">
              <a:buAutoNum type="arabicParenR"/>
            </a:pPr>
            <a:endParaRPr lang="en-US" altLang="ko-KR" sz="3600" dirty="0" smtClean="0">
              <a:solidFill>
                <a:srgbClr val="00074E"/>
              </a:solidFill>
              <a:ea typeface="Pretendard SemiBold"/>
            </a:endParaRPr>
          </a:p>
          <a:p>
            <a:pPr marL="742950" indent="-742950" fontAlgn="base" latinLnBrk="1">
              <a:buAutoNum type="arabicParenR"/>
            </a:pPr>
            <a:endParaRPr lang="en-US" altLang="ko-KR" sz="3600" dirty="0">
              <a:solidFill>
                <a:srgbClr val="00074E"/>
              </a:solidFill>
              <a:ea typeface="Pretendard SemiBold"/>
            </a:endParaRPr>
          </a:p>
          <a:p>
            <a:pPr marL="742950" indent="-742950" fontAlgn="base" latinLnBrk="1">
              <a:buAutoNum type="arabicParenR"/>
            </a:pPr>
            <a:endParaRPr lang="en-US" altLang="ko-KR" sz="3600" dirty="0" smtClean="0">
              <a:solidFill>
                <a:srgbClr val="00074E"/>
              </a:solidFill>
              <a:ea typeface="Pretendard SemiBold"/>
            </a:endParaRPr>
          </a:p>
          <a:p>
            <a:pPr fontAlgn="base" latinLnBrk="1"/>
            <a:endParaRPr lang="en-US" altLang="ko-KR" sz="3600" dirty="0">
              <a:solidFill>
                <a:srgbClr val="00074E"/>
              </a:solidFill>
              <a:ea typeface="Pretendard SemiBold"/>
            </a:endParaRPr>
          </a:p>
          <a:p>
            <a:pPr marL="742950" indent="-742950" fontAlgn="base" latinLnBrk="1">
              <a:buAutoNum type="arabicParenR"/>
            </a:pPr>
            <a:endParaRPr lang="en-US" altLang="ko-KR" sz="3600" dirty="0" smtClean="0">
              <a:solidFill>
                <a:srgbClr val="00074E"/>
              </a:solidFill>
              <a:ea typeface="Pretendard SemiBold"/>
            </a:endParaRPr>
          </a:p>
          <a:p>
            <a:pPr fontAlgn="base" latinLnBrk="1"/>
            <a:r>
              <a:rPr lang="en-US" altLang="ko-KR" sz="3600" dirty="0" smtClean="0">
                <a:solidFill>
                  <a:srgbClr val="00074E"/>
                </a:solidFill>
                <a:ea typeface="Pretendard SemiBold"/>
              </a:rPr>
              <a:t>2</a:t>
            </a:r>
            <a:r>
              <a:rPr lang="en-US" altLang="ko-KR" sz="3600" dirty="0">
                <a:solidFill>
                  <a:srgbClr val="00074E"/>
                </a:solidFill>
                <a:ea typeface="Pretendard SemiBold"/>
              </a:rPr>
              <a:t>) Digital Currencies(like bitcoin &amp; </a:t>
            </a:r>
            <a:r>
              <a:rPr lang="en-US" altLang="ko-KR" sz="3600" dirty="0" err="1">
                <a:solidFill>
                  <a:srgbClr val="00074E"/>
                </a:solidFill>
                <a:ea typeface="Pretendard SemiBold"/>
              </a:rPr>
              <a:t>ethereum</a:t>
            </a:r>
            <a:r>
              <a:rPr lang="en-US" altLang="ko-KR" sz="3600" dirty="0">
                <a:solidFill>
                  <a:srgbClr val="00074E"/>
                </a:solidFill>
                <a:ea typeface="Pretendard SemiBold"/>
              </a:rPr>
              <a:t>) → Commodity → CFTC(=exclusive jurisdiction)</a:t>
            </a:r>
          </a:p>
        </p:txBody>
      </p:sp>
    </p:spTree>
    <p:extLst>
      <p:ext uri="{BB962C8B-B14F-4D97-AF65-F5344CB8AC3E}">
        <p14:creationId xmlns:p14="http://schemas.microsoft.com/office/powerpoint/2010/main" val="9680832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447800" y="401983"/>
            <a:ext cx="14401800" cy="1490011"/>
          </a:xfrm>
          <a:prstGeom prst="rect">
            <a:avLst/>
          </a:prstGeom>
        </p:spPr>
        <p:txBody>
          <a:bodyPr lIns="0" tIns="0" rIns="0" bIns="0" rtlCol="0" anchor="ctr"/>
          <a:lstStyle/>
          <a:p>
            <a:pPr lvl="0" algn="ctr">
              <a:lnSpc>
                <a:spcPct val="107899"/>
              </a:lnSpc>
            </a:pPr>
            <a:r>
              <a:rPr lang="en-US" sz="4000" spc="100" dirty="0">
                <a:solidFill>
                  <a:srgbClr val="FFFFFF"/>
                </a:solidFill>
                <a:latin typeface="Pretendard Medium"/>
              </a:rPr>
              <a:t>III. </a:t>
            </a:r>
            <a:r>
              <a:rPr lang="en-US" sz="4000" spc="100" dirty="0">
                <a:solidFill>
                  <a:schemeClr val="bg1"/>
                </a:solidFill>
                <a:latin typeface="Pretendard Medium"/>
              </a:rPr>
              <a:t>Le</a:t>
            </a:r>
            <a:r>
              <a:rPr lang="en-US" sz="4000" spc="100" dirty="0">
                <a:solidFill>
                  <a:srgbClr val="002060"/>
                </a:solidFill>
                <a:latin typeface="Pretendard Medium"/>
              </a:rPr>
              <a:t>gislative </a:t>
            </a:r>
            <a:r>
              <a:rPr lang="en-US" sz="4000" spc="100" dirty="0" smtClean="0">
                <a:solidFill>
                  <a:srgbClr val="002060"/>
                </a:solidFill>
                <a:latin typeface="Pretendard Medium"/>
              </a:rPr>
              <a:t>Situations of </a:t>
            </a:r>
            <a:r>
              <a:rPr lang="en-US" sz="4000" spc="100" dirty="0">
                <a:solidFill>
                  <a:srgbClr val="002060"/>
                </a:solidFill>
                <a:latin typeface="Pretendard Medium"/>
              </a:rPr>
              <a:t>Digital Assets Regulation</a:t>
            </a: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r>
              <a:rPr lang="en-US" altLang="ko-KR" sz="3600" b="1" dirty="0" smtClean="0">
                <a:ea typeface="Pretendard SemiBold"/>
              </a:rPr>
              <a:t>(3</a:t>
            </a:r>
            <a:r>
              <a:rPr lang="en-US" altLang="ko-KR" sz="3600" b="1" dirty="0">
                <a:ea typeface="Pretendard SemiBold"/>
              </a:rPr>
              <a:t>) Digital Commodities Consumer Protection Act of </a:t>
            </a:r>
            <a:r>
              <a:rPr lang="en-US" altLang="ko-KR" sz="3600" b="1" dirty="0" smtClean="0">
                <a:ea typeface="Pretendard SemiBold"/>
              </a:rPr>
              <a:t>2022</a:t>
            </a:r>
          </a:p>
          <a:p>
            <a:pPr fontAlgn="base" latinLnBrk="1"/>
            <a:endParaRPr lang="en-US" altLang="ko-KR" sz="3600" b="1" dirty="0">
              <a:ea typeface="Pretendard SemiBold"/>
            </a:endParaRPr>
          </a:p>
          <a:p>
            <a:pPr fontAlgn="base" latinLnBrk="1"/>
            <a:r>
              <a:rPr lang="en-US" altLang="ko-KR" sz="3600" dirty="0" smtClean="0">
                <a:solidFill>
                  <a:srgbClr val="00074E"/>
                </a:solidFill>
                <a:ea typeface="Pretendard SemiBold"/>
              </a:rPr>
              <a:t>1) On </a:t>
            </a:r>
            <a:r>
              <a:rPr lang="en-US" altLang="ko-KR" sz="3600" dirty="0">
                <a:solidFill>
                  <a:srgbClr val="00074E"/>
                </a:solidFill>
                <a:ea typeface="Pretendard SemiBold"/>
              </a:rPr>
              <a:t>August 3, 2022, Senators Debbie Stabenow (D-CA) and John </a:t>
            </a:r>
            <a:r>
              <a:rPr lang="en-US" altLang="ko-KR" sz="3600" dirty="0" err="1">
                <a:solidFill>
                  <a:srgbClr val="00074E"/>
                </a:solidFill>
                <a:ea typeface="Pretendard SemiBold"/>
              </a:rPr>
              <a:t>Boozman</a:t>
            </a:r>
            <a:r>
              <a:rPr lang="en-US" altLang="ko-KR" sz="3600" dirty="0">
                <a:solidFill>
                  <a:srgbClr val="00074E"/>
                </a:solidFill>
                <a:ea typeface="Pretendard SemiBold"/>
              </a:rPr>
              <a:t> (R-CA) </a:t>
            </a:r>
            <a:endParaRPr lang="en-US" altLang="ko-KR" sz="3600" dirty="0" smtClean="0">
              <a:solidFill>
                <a:srgbClr val="00074E"/>
              </a:solidFill>
              <a:ea typeface="Pretendard SemiBold"/>
            </a:endParaRPr>
          </a:p>
          <a:p>
            <a:pPr fontAlgn="base" latinLnBrk="1"/>
            <a:r>
              <a:rPr lang="en-US" altLang="ko-KR" sz="3600" dirty="0" smtClean="0">
                <a:solidFill>
                  <a:srgbClr val="00074E"/>
                </a:solidFill>
                <a:ea typeface="Pretendard SemiBold"/>
              </a:rPr>
              <a:t>   introduced </a:t>
            </a:r>
            <a:r>
              <a:rPr lang="en-US" altLang="ko-KR" sz="3600" dirty="0">
                <a:solidFill>
                  <a:srgbClr val="00074E"/>
                </a:solidFill>
                <a:ea typeface="Pretendard SemiBold"/>
              </a:rPr>
              <a:t>the Digital Commodities Consumer Protection Act of 2022. The bill seeks to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create </a:t>
            </a:r>
            <a:r>
              <a:rPr lang="en-US" altLang="ko-KR" sz="3600" dirty="0">
                <a:solidFill>
                  <a:srgbClr val="00074E"/>
                </a:solidFill>
                <a:ea typeface="Pretendard SemiBold"/>
              </a:rPr>
              <a:t>a comprehensive oversight framework centered around a newly defined term,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a:t>
            </a:r>
            <a:r>
              <a:rPr lang="en-US" altLang="ko-KR" sz="3600" dirty="0">
                <a:solidFill>
                  <a:srgbClr val="00074E"/>
                </a:solidFill>
                <a:ea typeface="Pretendard SemiBold"/>
              </a:rPr>
              <a:t>digital commodity.” The bill explicitly excludes securities from the definition of digital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commodity</a:t>
            </a:r>
            <a:r>
              <a:rPr lang="en-US" altLang="ko-KR" sz="3600" dirty="0">
                <a:solidFill>
                  <a:srgbClr val="00074E"/>
                </a:solidFill>
                <a:ea typeface="Pretendard SemiBold"/>
              </a:rPr>
              <a:t>.</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2) digital commodity → CFTC</a:t>
            </a:r>
          </a:p>
        </p:txBody>
      </p:sp>
    </p:spTree>
    <p:extLst>
      <p:ext uri="{BB962C8B-B14F-4D97-AF65-F5344CB8AC3E}">
        <p14:creationId xmlns:p14="http://schemas.microsoft.com/office/powerpoint/2010/main" val="10462370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447800" y="401983"/>
            <a:ext cx="14401800" cy="1490011"/>
          </a:xfrm>
          <a:prstGeom prst="rect">
            <a:avLst/>
          </a:prstGeom>
        </p:spPr>
        <p:txBody>
          <a:bodyPr lIns="0" tIns="0" rIns="0" bIns="0" rtlCol="0" anchor="ctr"/>
          <a:lstStyle/>
          <a:p>
            <a:pPr lvl="0" algn="ctr">
              <a:lnSpc>
                <a:spcPct val="107899"/>
              </a:lnSpc>
            </a:pPr>
            <a:r>
              <a:rPr lang="en-US" sz="4000" spc="100" dirty="0">
                <a:solidFill>
                  <a:srgbClr val="FFFFFF"/>
                </a:solidFill>
                <a:latin typeface="Pretendard Medium"/>
              </a:rPr>
              <a:t>III. </a:t>
            </a:r>
            <a:r>
              <a:rPr lang="en-US" sz="4000" spc="100" dirty="0">
                <a:solidFill>
                  <a:schemeClr val="bg1"/>
                </a:solidFill>
                <a:latin typeface="Pretendard Medium"/>
              </a:rPr>
              <a:t>Le</a:t>
            </a:r>
            <a:r>
              <a:rPr lang="en-US" sz="4000" spc="100" dirty="0">
                <a:solidFill>
                  <a:srgbClr val="002060"/>
                </a:solidFill>
                <a:latin typeface="Pretendard Medium"/>
              </a:rPr>
              <a:t>gislative </a:t>
            </a:r>
            <a:r>
              <a:rPr lang="en-US" sz="4000" spc="100" dirty="0" smtClean="0">
                <a:solidFill>
                  <a:srgbClr val="002060"/>
                </a:solidFill>
                <a:latin typeface="Pretendard Medium"/>
              </a:rPr>
              <a:t>Situations of </a:t>
            </a:r>
            <a:r>
              <a:rPr lang="en-US" sz="4000" spc="100" dirty="0">
                <a:solidFill>
                  <a:srgbClr val="002060"/>
                </a:solidFill>
                <a:latin typeface="Pretendard Medium"/>
              </a:rPr>
              <a:t>Digital Assets Regulation</a:t>
            </a: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r>
              <a:rPr lang="en-US" altLang="ko-KR" sz="3600" b="1" dirty="0">
                <a:ea typeface="Pretendard SemiBold"/>
              </a:rPr>
              <a:t>(4) </a:t>
            </a:r>
            <a:r>
              <a:rPr lang="en-US" altLang="ko-KR" sz="3600" b="1" dirty="0" err="1">
                <a:ea typeface="Pretendard SemiBold"/>
              </a:rPr>
              <a:t>Stablecoin</a:t>
            </a:r>
            <a:r>
              <a:rPr lang="en-US" altLang="ko-KR" sz="3600" b="1" dirty="0">
                <a:ea typeface="Pretendard SemiBold"/>
              </a:rPr>
              <a:t> Transparency of Reserves and Uniform Safe Transactions Act of </a:t>
            </a:r>
            <a:endParaRPr lang="en-US" altLang="ko-KR" sz="3600" b="1" dirty="0" smtClean="0">
              <a:ea typeface="Pretendard SemiBold"/>
            </a:endParaRPr>
          </a:p>
          <a:p>
            <a:pPr fontAlgn="base" latinLnBrk="1"/>
            <a:r>
              <a:rPr lang="en-US" altLang="ko-KR" sz="3600" b="1" dirty="0">
                <a:ea typeface="Pretendard SemiBold"/>
              </a:rPr>
              <a:t> </a:t>
            </a:r>
            <a:r>
              <a:rPr lang="en-US" altLang="ko-KR" sz="3600" b="1" dirty="0" smtClean="0">
                <a:ea typeface="Pretendard SemiBold"/>
              </a:rPr>
              <a:t>     2022(</a:t>
            </a:r>
            <a:r>
              <a:rPr lang="en-US" altLang="ko-KR" sz="3600" b="1" dirty="0" err="1" smtClean="0">
                <a:ea typeface="Pretendard SemiBold"/>
              </a:rPr>
              <a:t>Stablecoin</a:t>
            </a:r>
            <a:r>
              <a:rPr lang="en-US" altLang="ko-KR" sz="3600" b="1" dirty="0" smtClean="0">
                <a:ea typeface="Pretendard SemiBold"/>
              </a:rPr>
              <a:t> </a:t>
            </a:r>
            <a:r>
              <a:rPr lang="en-US" altLang="ko-KR" sz="3600" b="1" dirty="0">
                <a:ea typeface="Pretendard SemiBold"/>
              </a:rPr>
              <a:t>TRUST ACT of 2022)</a:t>
            </a:r>
          </a:p>
          <a:p>
            <a:pPr fontAlgn="base" latinLnBrk="1"/>
            <a:endParaRPr lang="en-US" altLang="ko-KR" sz="3600" b="1" dirty="0">
              <a:ea typeface="Pretendard SemiBold"/>
            </a:endParaRPr>
          </a:p>
          <a:p>
            <a:pPr fontAlgn="base" latinLnBrk="1"/>
            <a:r>
              <a:rPr lang="en-US" altLang="ko-KR" sz="3600" dirty="0" smtClean="0">
                <a:solidFill>
                  <a:srgbClr val="00074E"/>
                </a:solidFill>
                <a:ea typeface="Pretendard SemiBold"/>
              </a:rPr>
              <a:t>1) On </a:t>
            </a:r>
            <a:r>
              <a:rPr lang="en-US" altLang="ko-KR" sz="3600" dirty="0">
                <a:solidFill>
                  <a:srgbClr val="00074E"/>
                </a:solidFill>
                <a:ea typeface="Pretendard SemiBold"/>
              </a:rPr>
              <a:t>December 21, 2022, Senator Pat Toomey, a Republican on the Senate Banking</a:t>
            </a:r>
            <a:r>
              <a:rPr lang="en-US" altLang="ko-KR" sz="3600" dirty="0" smtClean="0">
                <a:solidFill>
                  <a:srgbClr val="00074E"/>
                </a:solidFill>
                <a:ea typeface="Pretendard SemiBold"/>
              </a:rPr>
              <a:t>,</a:t>
            </a:r>
          </a:p>
          <a:p>
            <a:pPr fontAlgn="base" latinLnBrk="1"/>
            <a:r>
              <a:rPr lang="en-US" altLang="ko-KR" sz="3600" dirty="0" smtClean="0">
                <a:solidFill>
                  <a:srgbClr val="00074E"/>
                </a:solidFill>
                <a:ea typeface="Pretendard SemiBold"/>
              </a:rPr>
              <a:t>    Housing</a:t>
            </a:r>
            <a:r>
              <a:rPr lang="en-US" altLang="ko-KR" sz="3600" dirty="0">
                <a:solidFill>
                  <a:srgbClr val="00074E"/>
                </a:solidFill>
                <a:ea typeface="Pretendard SemiBold"/>
              </a:rPr>
              <a:t>, and Urban Affairs Committee, introduced the “</a:t>
            </a:r>
            <a:r>
              <a:rPr lang="en-US" altLang="ko-KR" sz="3600" dirty="0" err="1">
                <a:solidFill>
                  <a:srgbClr val="00074E"/>
                </a:solidFill>
                <a:ea typeface="Pretendard SemiBold"/>
              </a:rPr>
              <a:t>Stablecoin</a:t>
            </a:r>
            <a:r>
              <a:rPr lang="en-US" altLang="ko-KR" sz="3600" dirty="0">
                <a:solidFill>
                  <a:srgbClr val="00074E"/>
                </a:solidFill>
                <a:ea typeface="Pretendard SemiBold"/>
              </a:rPr>
              <a:t> Transparency of </a:t>
            </a:r>
            <a:r>
              <a:rPr lang="en-US" altLang="ko-KR" sz="3600" dirty="0" smtClean="0">
                <a:solidFill>
                  <a:srgbClr val="00074E"/>
                </a:solidFill>
                <a:ea typeface="Pretendard SemiBold"/>
              </a:rPr>
              <a:t> </a:t>
            </a: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Reserves </a:t>
            </a:r>
            <a:r>
              <a:rPr lang="en-US" altLang="ko-KR" sz="3600" dirty="0">
                <a:solidFill>
                  <a:srgbClr val="00074E"/>
                </a:solidFill>
                <a:ea typeface="Pretendard SemiBold"/>
              </a:rPr>
              <a:t>and Uniform Safe Transactions Act of 2022 (</a:t>
            </a:r>
            <a:r>
              <a:rPr lang="en-US" altLang="ko-KR" sz="3600" dirty="0" err="1">
                <a:solidFill>
                  <a:srgbClr val="00074E"/>
                </a:solidFill>
                <a:ea typeface="Pretendard SemiBold"/>
              </a:rPr>
              <a:t>Stablecoin</a:t>
            </a:r>
            <a:r>
              <a:rPr lang="en-US" altLang="ko-KR" sz="3600" dirty="0">
                <a:solidFill>
                  <a:srgbClr val="00074E"/>
                </a:solidFill>
                <a:ea typeface="Pretendard SemiBold"/>
              </a:rPr>
              <a:t> TRUST ACT of 2022).” </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2) The bill establishes the first federal regulatory framework for payment </a:t>
            </a:r>
            <a:r>
              <a:rPr lang="en-US" altLang="ko-KR" sz="3600" dirty="0" err="1">
                <a:solidFill>
                  <a:srgbClr val="00074E"/>
                </a:solidFill>
                <a:ea typeface="Pretendard SemiBold"/>
              </a:rPr>
              <a:t>stablecoins</a:t>
            </a:r>
            <a:r>
              <a:rPr lang="en-US" altLang="ko-KR" sz="3600" dirty="0">
                <a:solidFill>
                  <a:srgbClr val="00074E"/>
                </a:solidFill>
                <a:ea typeface="Pretendard SemiBold"/>
              </a:rPr>
              <a:t>.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The </a:t>
            </a:r>
            <a:r>
              <a:rPr lang="en-US" altLang="ko-KR" sz="3600" dirty="0">
                <a:solidFill>
                  <a:srgbClr val="00074E"/>
                </a:solidFill>
                <a:ea typeface="Pretendard SemiBold"/>
              </a:rPr>
              <a:t>bill explicitly provides that the Office of the Comptroller of the Currency (OCC) has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regulatory </a:t>
            </a:r>
            <a:r>
              <a:rPr lang="en-US" altLang="ko-KR" sz="3600" dirty="0">
                <a:solidFill>
                  <a:srgbClr val="00074E"/>
                </a:solidFill>
                <a:ea typeface="Pretendard SemiBold"/>
              </a:rPr>
              <a:t>authority over payment </a:t>
            </a:r>
            <a:r>
              <a:rPr lang="en-US" altLang="ko-KR" sz="3600" dirty="0" err="1">
                <a:solidFill>
                  <a:srgbClr val="00074E"/>
                </a:solidFill>
                <a:ea typeface="Pretendard SemiBold"/>
              </a:rPr>
              <a:t>stablecoins</a:t>
            </a:r>
            <a:r>
              <a:rPr lang="en-US" altLang="ko-KR" sz="3600" dirty="0">
                <a:solidFill>
                  <a:srgbClr val="00074E"/>
                </a:solidFill>
                <a:ea typeface="Pretendard SemiBold"/>
              </a:rPr>
              <a:t>. </a:t>
            </a:r>
          </a:p>
        </p:txBody>
      </p:sp>
    </p:spTree>
    <p:extLst>
      <p:ext uri="{BB962C8B-B14F-4D97-AF65-F5344CB8AC3E}">
        <p14:creationId xmlns:p14="http://schemas.microsoft.com/office/powerpoint/2010/main" val="37938995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447800" y="401983"/>
            <a:ext cx="14401800" cy="1490011"/>
          </a:xfrm>
          <a:prstGeom prst="rect">
            <a:avLst/>
          </a:prstGeom>
        </p:spPr>
        <p:txBody>
          <a:bodyPr lIns="0" tIns="0" rIns="0" bIns="0" rtlCol="0" anchor="ctr"/>
          <a:lstStyle/>
          <a:p>
            <a:pPr lvl="0" algn="ctr">
              <a:lnSpc>
                <a:spcPct val="107899"/>
              </a:lnSpc>
            </a:pPr>
            <a:r>
              <a:rPr lang="en-US" sz="4000" spc="100" dirty="0">
                <a:solidFill>
                  <a:srgbClr val="FFFFFF"/>
                </a:solidFill>
                <a:latin typeface="Pretendard Medium"/>
              </a:rPr>
              <a:t>III. </a:t>
            </a:r>
            <a:r>
              <a:rPr lang="en-US" sz="4000" spc="100" dirty="0">
                <a:solidFill>
                  <a:schemeClr val="bg1"/>
                </a:solidFill>
                <a:latin typeface="Pretendard Medium"/>
              </a:rPr>
              <a:t>Le</a:t>
            </a:r>
            <a:r>
              <a:rPr lang="en-US" sz="4000" spc="100" dirty="0">
                <a:solidFill>
                  <a:srgbClr val="002060"/>
                </a:solidFill>
                <a:latin typeface="Pretendard Medium"/>
              </a:rPr>
              <a:t>gislative </a:t>
            </a:r>
            <a:r>
              <a:rPr lang="en-US" sz="4000" spc="100" dirty="0" smtClean="0">
                <a:solidFill>
                  <a:srgbClr val="002060"/>
                </a:solidFill>
                <a:latin typeface="Pretendard Medium"/>
              </a:rPr>
              <a:t>Situations of </a:t>
            </a:r>
            <a:r>
              <a:rPr lang="en-US" sz="4000" spc="100" dirty="0">
                <a:solidFill>
                  <a:srgbClr val="002060"/>
                </a:solidFill>
                <a:latin typeface="Pretendard Medium"/>
              </a:rPr>
              <a:t>Digital Assets Regulation</a:t>
            </a: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endParaRPr lang="en-US" altLang="ko-KR" sz="3600" b="1" dirty="0">
              <a:ea typeface="Pretendard SemiBold"/>
            </a:endParaRPr>
          </a:p>
          <a:p>
            <a:pPr fontAlgn="base" latinLnBrk="1"/>
            <a:r>
              <a:rPr lang="en-US" altLang="ko-KR" sz="3600" dirty="0">
                <a:solidFill>
                  <a:srgbClr val="00074E"/>
                </a:solidFill>
                <a:ea typeface="Pretendard SemiBold"/>
              </a:rPr>
              <a:t>3) </a:t>
            </a:r>
            <a:r>
              <a:rPr lang="en-US" altLang="ko-KR" sz="3600" dirty="0" smtClean="0">
                <a:solidFill>
                  <a:srgbClr val="00074E"/>
                </a:solidFill>
                <a:ea typeface="Pretendard SemiBold"/>
              </a:rPr>
              <a:t>The </a:t>
            </a:r>
            <a:r>
              <a:rPr lang="en-US" altLang="ko-KR" sz="3600" dirty="0">
                <a:solidFill>
                  <a:srgbClr val="00074E"/>
                </a:solidFill>
                <a:ea typeface="Pretendard SemiBold"/>
              </a:rPr>
              <a:t>bill creates a new federal license issued by the OCC to issue payment </a:t>
            </a:r>
            <a:r>
              <a:rPr lang="en-US" altLang="ko-KR" sz="3600" dirty="0" err="1">
                <a:solidFill>
                  <a:srgbClr val="00074E"/>
                </a:solidFill>
                <a:ea typeface="Pretendard SemiBold"/>
              </a:rPr>
              <a:t>stablecoin</a:t>
            </a:r>
            <a:r>
              <a:rPr lang="en-US" altLang="ko-KR" sz="3600" dirty="0">
                <a:solidFill>
                  <a:srgbClr val="00074E"/>
                </a:solidFill>
                <a:ea typeface="Pretendard SemiBold"/>
              </a:rPr>
              <a:t>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issuers</a:t>
            </a:r>
            <a:r>
              <a:rPr lang="en-US" altLang="ko-KR" sz="3600" dirty="0">
                <a:solidFill>
                  <a:srgbClr val="00074E"/>
                </a:solidFill>
                <a:ea typeface="Pretendard SemiBold"/>
              </a:rPr>
              <a:t>, called “National Limited Payment </a:t>
            </a:r>
            <a:r>
              <a:rPr lang="en-US" altLang="ko-KR" sz="3600" dirty="0" err="1">
                <a:solidFill>
                  <a:srgbClr val="00074E"/>
                </a:solidFill>
                <a:ea typeface="Pretendard SemiBold"/>
              </a:rPr>
              <a:t>Stablecoin</a:t>
            </a:r>
            <a:r>
              <a:rPr lang="en-US" altLang="ko-KR" sz="3600" dirty="0">
                <a:solidFill>
                  <a:srgbClr val="00074E"/>
                </a:solidFill>
                <a:ea typeface="Pretendard SemiBold"/>
              </a:rPr>
              <a:t> Issuers.” The bill requires that all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a:t>
            </a:r>
            <a:r>
              <a:rPr lang="en-US" altLang="ko-KR" sz="3600" dirty="0" err="1" smtClean="0">
                <a:solidFill>
                  <a:srgbClr val="00074E"/>
                </a:solidFill>
                <a:ea typeface="Pretendard SemiBold"/>
              </a:rPr>
              <a:t>stablecoins</a:t>
            </a:r>
            <a:r>
              <a:rPr lang="en-US" altLang="ko-KR" sz="3600" dirty="0" smtClean="0">
                <a:solidFill>
                  <a:srgbClr val="00074E"/>
                </a:solidFill>
                <a:ea typeface="Pretendard SemiBold"/>
              </a:rPr>
              <a:t> </a:t>
            </a:r>
            <a:r>
              <a:rPr lang="en-US" altLang="ko-KR" sz="3600" dirty="0">
                <a:solidFill>
                  <a:srgbClr val="00074E"/>
                </a:solidFill>
                <a:ea typeface="Pretendard SemiBold"/>
              </a:rPr>
              <a:t>be fully collateralized by liquid assets and authorizes multiple types of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regulated </a:t>
            </a:r>
            <a:r>
              <a:rPr lang="en-US" altLang="ko-KR" sz="3600" dirty="0">
                <a:solidFill>
                  <a:srgbClr val="00074E"/>
                </a:solidFill>
                <a:ea typeface="Pretendard SemiBold"/>
              </a:rPr>
              <a:t>entities (e.g., depository institutions, National Limited Payment </a:t>
            </a:r>
            <a:r>
              <a:rPr lang="en-US" altLang="ko-KR" sz="3600" dirty="0" err="1">
                <a:solidFill>
                  <a:srgbClr val="00074E"/>
                </a:solidFill>
                <a:ea typeface="Pretendard SemiBold"/>
              </a:rPr>
              <a:t>Stablecoin</a:t>
            </a:r>
            <a:r>
              <a:rPr lang="en-US" altLang="ko-KR" sz="3600" dirty="0">
                <a:solidFill>
                  <a:srgbClr val="00074E"/>
                </a:solidFill>
                <a:ea typeface="Pretendard SemiBold"/>
              </a:rPr>
              <a:t>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Issuers</a:t>
            </a:r>
            <a:r>
              <a:rPr lang="en-US" altLang="ko-KR" sz="3600" dirty="0">
                <a:solidFill>
                  <a:srgbClr val="00074E"/>
                </a:solidFill>
                <a:ea typeface="Pretendard SemiBold"/>
              </a:rPr>
              <a:t>, etc.) to issue </a:t>
            </a:r>
            <a:r>
              <a:rPr lang="en-US" altLang="ko-KR" sz="3600" dirty="0" err="1">
                <a:solidFill>
                  <a:srgbClr val="00074E"/>
                </a:solidFill>
                <a:ea typeface="Pretendard SemiBold"/>
              </a:rPr>
              <a:t>stablecoins</a:t>
            </a:r>
            <a:r>
              <a:rPr lang="en-US" altLang="ko-KR" sz="3600" dirty="0">
                <a:solidFill>
                  <a:srgbClr val="00074E"/>
                </a:solidFill>
                <a:ea typeface="Pretendard SemiBold"/>
              </a:rPr>
              <a:t>.</a:t>
            </a:r>
          </a:p>
        </p:txBody>
      </p:sp>
    </p:spTree>
    <p:extLst>
      <p:ext uri="{BB962C8B-B14F-4D97-AF65-F5344CB8AC3E}">
        <p14:creationId xmlns:p14="http://schemas.microsoft.com/office/powerpoint/2010/main" val="4200634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447800" y="401983"/>
            <a:ext cx="14401800" cy="1490011"/>
          </a:xfrm>
          <a:prstGeom prst="rect">
            <a:avLst/>
          </a:prstGeom>
        </p:spPr>
        <p:txBody>
          <a:bodyPr lIns="0" tIns="0" rIns="0" bIns="0" rtlCol="0" anchor="ctr"/>
          <a:lstStyle/>
          <a:p>
            <a:pPr lvl="0" algn="ctr">
              <a:lnSpc>
                <a:spcPct val="107899"/>
              </a:lnSpc>
            </a:pPr>
            <a:r>
              <a:rPr lang="en-US" sz="4000" spc="100" dirty="0">
                <a:solidFill>
                  <a:srgbClr val="FFFFFF"/>
                </a:solidFill>
                <a:latin typeface="Pretendard Medium"/>
              </a:rPr>
              <a:t>III. </a:t>
            </a:r>
            <a:r>
              <a:rPr lang="en-US" sz="4000" spc="100" dirty="0">
                <a:solidFill>
                  <a:schemeClr val="bg1"/>
                </a:solidFill>
                <a:latin typeface="Pretendard Medium"/>
              </a:rPr>
              <a:t>Le</a:t>
            </a:r>
            <a:r>
              <a:rPr lang="en-US" sz="4000" spc="100" dirty="0">
                <a:solidFill>
                  <a:srgbClr val="002060"/>
                </a:solidFill>
                <a:latin typeface="Pretendard Medium"/>
              </a:rPr>
              <a:t>gislative </a:t>
            </a:r>
            <a:r>
              <a:rPr lang="en-US" sz="4000" spc="100" dirty="0" smtClean="0">
                <a:solidFill>
                  <a:srgbClr val="002060"/>
                </a:solidFill>
                <a:latin typeface="Pretendard Medium"/>
              </a:rPr>
              <a:t>Situations of </a:t>
            </a:r>
            <a:r>
              <a:rPr lang="en-US" sz="4000" spc="100" dirty="0">
                <a:solidFill>
                  <a:srgbClr val="002060"/>
                </a:solidFill>
                <a:latin typeface="Pretendard Medium"/>
              </a:rPr>
              <a:t>Digital Assets Regulation</a:t>
            </a: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r>
              <a:rPr lang="en-US" altLang="ko-KR" sz="3600" b="1" dirty="0">
                <a:ea typeface="Pretendard SemiBold"/>
              </a:rPr>
              <a:t>(5) Clarity for Payment </a:t>
            </a:r>
            <a:r>
              <a:rPr lang="en-US" altLang="ko-KR" sz="3600" b="1" dirty="0" err="1">
                <a:ea typeface="Pretendard SemiBold"/>
              </a:rPr>
              <a:t>Stablecoins</a:t>
            </a:r>
            <a:r>
              <a:rPr lang="en-US" altLang="ko-KR" sz="3600" b="1" dirty="0">
                <a:ea typeface="Pretendard SemiBold"/>
              </a:rPr>
              <a:t> Act of </a:t>
            </a:r>
            <a:r>
              <a:rPr lang="en-US" altLang="ko-KR" sz="3600" b="1" dirty="0" smtClean="0">
                <a:ea typeface="Pretendard SemiBold"/>
              </a:rPr>
              <a:t>2023</a:t>
            </a:r>
          </a:p>
          <a:p>
            <a:pPr fontAlgn="base" latinLnBrk="1"/>
            <a:endParaRPr lang="en-US" altLang="ko-KR" sz="3600" b="1" dirty="0">
              <a:ea typeface="Pretendard SemiBold"/>
            </a:endParaRPr>
          </a:p>
          <a:p>
            <a:pPr fontAlgn="base" latinLnBrk="1"/>
            <a:r>
              <a:rPr lang="en-US" altLang="ko-KR" sz="3600" dirty="0" smtClean="0">
                <a:solidFill>
                  <a:srgbClr val="00074E"/>
                </a:solidFill>
                <a:ea typeface="Pretendard SemiBold"/>
              </a:rPr>
              <a:t>1) The </a:t>
            </a:r>
            <a:r>
              <a:rPr lang="en-US" altLang="ko-KR" sz="3600" dirty="0">
                <a:solidFill>
                  <a:srgbClr val="00074E"/>
                </a:solidFill>
                <a:ea typeface="Pretendard SemiBold"/>
              </a:rPr>
              <a:t>House Committee on Financial Services on July 27, 2023, ordered to be </a:t>
            </a:r>
            <a:r>
              <a:rPr lang="en-US" altLang="ko-KR" sz="3600" dirty="0" smtClean="0">
                <a:solidFill>
                  <a:srgbClr val="00074E"/>
                </a:solidFill>
                <a:ea typeface="Pretendard SemiBold"/>
              </a:rPr>
              <a:t>reported</a:t>
            </a:r>
          </a:p>
          <a:p>
            <a:pPr fontAlgn="base" latinLnBrk="1"/>
            <a:r>
              <a:rPr lang="en-US" altLang="ko-KR" sz="3600" dirty="0" smtClean="0">
                <a:solidFill>
                  <a:srgbClr val="00074E"/>
                </a:solidFill>
                <a:ea typeface="Pretendard SemiBold"/>
              </a:rPr>
              <a:t>   an </a:t>
            </a:r>
            <a:r>
              <a:rPr lang="en-US" altLang="ko-KR" sz="3600" dirty="0">
                <a:solidFill>
                  <a:srgbClr val="00074E"/>
                </a:solidFill>
                <a:ea typeface="Pretendard SemiBold"/>
              </a:rPr>
              <a:t>amendment in the nature of a substitute of the Clarity for Payment </a:t>
            </a:r>
            <a:r>
              <a:rPr lang="en-US" altLang="ko-KR" sz="3600" dirty="0" err="1">
                <a:solidFill>
                  <a:srgbClr val="00074E"/>
                </a:solidFill>
                <a:ea typeface="Pretendard SemiBold"/>
              </a:rPr>
              <a:t>Stablecoins</a:t>
            </a:r>
            <a:r>
              <a:rPr lang="en-US" altLang="ko-KR" sz="3600" dirty="0">
                <a:solidFill>
                  <a:srgbClr val="00074E"/>
                </a:solidFill>
                <a:ea typeface="Pretendard SemiBold"/>
              </a:rPr>
              <a:t> Act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a:t>
            </a:r>
            <a:r>
              <a:rPr lang="en-US" altLang="ko-KR" sz="3600" dirty="0">
                <a:solidFill>
                  <a:srgbClr val="00074E"/>
                </a:solidFill>
                <a:ea typeface="Pretendard SemiBold"/>
              </a:rPr>
              <a:t>H.R. 4766), sponsored by Chair Patrick McHenry, which would change how </a:t>
            </a:r>
            <a:r>
              <a:rPr lang="en-US" altLang="ko-KR" sz="3600" dirty="0" err="1">
                <a:solidFill>
                  <a:srgbClr val="00074E"/>
                </a:solidFill>
                <a:ea typeface="Pretendard SemiBold"/>
              </a:rPr>
              <a:t>stablecoins</a:t>
            </a:r>
            <a:r>
              <a:rPr lang="en-US" altLang="ko-KR" sz="3600" dirty="0">
                <a:solidFill>
                  <a:srgbClr val="00074E"/>
                </a:solidFill>
                <a:ea typeface="Pretendard SemiBold"/>
              </a:rPr>
              <a:t>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are </a:t>
            </a:r>
            <a:r>
              <a:rPr lang="en-US" altLang="ko-KR" sz="3600" dirty="0">
                <a:solidFill>
                  <a:srgbClr val="00074E"/>
                </a:solidFill>
                <a:ea typeface="Pretendard SemiBold"/>
              </a:rPr>
              <a:t>regulated. </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2) Currently, there is no comprehensive federal regulatory framework specifically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designed </a:t>
            </a:r>
            <a:r>
              <a:rPr lang="en-US" altLang="ko-KR" sz="3600" dirty="0">
                <a:solidFill>
                  <a:srgbClr val="00074E"/>
                </a:solidFill>
                <a:ea typeface="Pretendard SemiBold"/>
              </a:rPr>
              <a:t>for </a:t>
            </a:r>
            <a:r>
              <a:rPr lang="en-US" altLang="ko-KR" sz="3600" dirty="0" err="1">
                <a:solidFill>
                  <a:srgbClr val="00074E"/>
                </a:solidFill>
                <a:ea typeface="Pretendard SemiBold"/>
              </a:rPr>
              <a:t>stablecoins</a:t>
            </a:r>
            <a:r>
              <a:rPr lang="en-US" altLang="ko-KR" sz="3600" dirty="0">
                <a:solidFill>
                  <a:srgbClr val="00074E"/>
                </a:solidFill>
                <a:ea typeface="Pretendard SemiBold"/>
              </a:rPr>
              <a:t>. Instead, existing state and federal laws and regulations are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applied </a:t>
            </a:r>
            <a:r>
              <a:rPr lang="en-US" altLang="ko-KR" sz="3600" dirty="0">
                <a:solidFill>
                  <a:srgbClr val="00074E"/>
                </a:solidFill>
                <a:ea typeface="Pretendard SemiBold"/>
              </a:rPr>
              <a:t>to aspects of the </a:t>
            </a:r>
            <a:r>
              <a:rPr lang="en-US" altLang="ko-KR" sz="3600" dirty="0" err="1">
                <a:solidFill>
                  <a:srgbClr val="00074E"/>
                </a:solidFill>
                <a:ea typeface="Pretendard SemiBold"/>
              </a:rPr>
              <a:t>stablecoin</a:t>
            </a:r>
            <a:r>
              <a:rPr lang="en-US" altLang="ko-KR" sz="3600" dirty="0">
                <a:solidFill>
                  <a:srgbClr val="00074E"/>
                </a:solidFill>
                <a:ea typeface="Pretendard SemiBold"/>
              </a:rPr>
              <a:t> industry based on the nature of activities and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individual </a:t>
            </a:r>
            <a:r>
              <a:rPr lang="en-US" altLang="ko-KR" sz="3600" dirty="0" err="1">
                <a:solidFill>
                  <a:srgbClr val="00074E"/>
                </a:solidFill>
                <a:ea typeface="Pretendard SemiBold"/>
              </a:rPr>
              <a:t>stablecoin</a:t>
            </a:r>
            <a:r>
              <a:rPr lang="en-US" altLang="ko-KR" sz="3600" dirty="0">
                <a:solidFill>
                  <a:srgbClr val="00074E"/>
                </a:solidFill>
                <a:ea typeface="Pretendard SemiBold"/>
              </a:rPr>
              <a:t> features. </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3) The bill would require an issuer to hold at least one dollar of permitted reserves for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every </a:t>
            </a:r>
            <a:r>
              <a:rPr lang="en-US" altLang="ko-KR" sz="3600" dirty="0">
                <a:solidFill>
                  <a:srgbClr val="00074E"/>
                </a:solidFill>
                <a:ea typeface="Pretendard SemiBold"/>
              </a:rPr>
              <a:t>dollar worth of </a:t>
            </a:r>
            <a:r>
              <a:rPr lang="en-US" altLang="ko-KR" sz="3600" dirty="0" err="1">
                <a:solidFill>
                  <a:srgbClr val="00074E"/>
                </a:solidFill>
                <a:ea typeface="Pretendard SemiBold"/>
              </a:rPr>
              <a:t>stablecoins</a:t>
            </a:r>
            <a:r>
              <a:rPr lang="en-US" altLang="ko-KR" sz="3600" dirty="0">
                <a:solidFill>
                  <a:srgbClr val="00074E"/>
                </a:solidFill>
                <a:ea typeface="Pretendard SemiBold"/>
              </a:rPr>
              <a:t> outstanding/issued. </a:t>
            </a:r>
          </a:p>
        </p:txBody>
      </p:sp>
    </p:spTree>
    <p:extLst>
      <p:ext uri="{BB962C8B-B14F-4D97-AF65-F5344CB8AC3E}">
        <p14:creationId xmlns:p14="http://schemas.microsoft.com/office/powerpoint/2010/main" val="11693260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447800" y="401983"/>
            <a:ext cx="14401800" cy="1490011"/>
          </a:xfrm>
          <a:prstGeom prst="rect">
            <a:avLst/>
          </a:prstGeom>
        </p:spPr>
        <p:txBody>
          <a:bodyPr lIns="0" tIns="0" rIns="0" bIns="0" rtlCol="0" anchor="ctr"/>
          <a:lstStyle/>
          <a:p>
            <a:pPr lvl="0" algn="ctr">
              <a:lnSpc>
                <a:spcPct val="107899"/>
              </a:lnSpc>
            </a:pPr>
            <a:r>
              <a:rPr lang="en-US" sz="4000" spc="100" dirty="0">
                <a:solidFill>
                  <a:srgbClr val="FFFFFF"/>
                </a:solidFill>
                <a:latin typeface="Pretendard Medium"/>
              </a:rPr>
              <a:t>III. </a:t>
            </a:r>
            <a:r>
              <a:rPr lang="en-US" sz="4000" spc="100" dirty="0">
                <a:solidFill>
                  <a:schemeClr val="bg1"/>
                </a:solidFill>
                <a:latin typeface="Pretendard Medium"/>
              </a:rPr>
              <a:t>Le</a:t>
            </a:r>
            <a:r>
              <a:rPr lang="en-US" sz="4000" spc="100" dirty="0">
                <a:solidFill>
                  <a:srgbClr val="002060"/>
                </a:solidFill>
                <a:latin typeface="Pretendard Medium"/>
              </a:rPr>
              <a:t>gislative </a:t>
            </a:r>
            <a:r>
              <a:rPr lang="en-US" sz="4000" spc="100" dirty="0" smtClean="0">
                <a:solidFill>
                  <a:srgbClr val="002060"/>
                </a:solidFill>
                <a:latin typeface="Pretendard Medium"/>
              </a:rPr>
              <a:t>Situations of </a:t>
            </a:r>
            <a:r>
              <a:rPr lang="en-US" sz="4000" spc="100" dirty="0">
                <a:solidFill>
                  <a:srgbClr val="002060"/>
                </a:solidFill>
                <a:latin typeface="Pretendard Medium"/>
              </a:rPr>
              <a:t>Digital Assets Regulation</a:t>
            </a: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r>
              <a:rPr lang="en-US" altLang="ko-KR" sz="3600" dirty="0" smtClean="0">
                <a:solidFill>
                  <a:srgbClr val="00074E"/>
                </a:solidFill>
                <a:ea typeface="Pretendard SemiBold"/>
              </a:rPr>
              <a:t>4</a:t>
            </a:r>
            <a:r>
              <a:rPr lang="en-US" altLang="ko-KR" sz="3600" dirty="0">
                <a:solidFill>
                  <a:srgbClr val="00074E"/>
                </a:solidFill>
                <a:ea typeface="Pretendard SemiBold"/>
              </a:rPr>
              <a:t>) According to the bill, issuers would be required to establish and disclose </a:t>
            </a:r>
            <a:r>
              <a:rPr lang="en-US" altLang="ko-KR" sz="3600" dirty="0" err="1">
                <a:solidFill>
                  <a:srgbClr val="00074E"/>
                </a:solidFill>
                <a:ea typeface="Pretendard SemiBold"/>
              </a:rPr>
              <a:t>stablecoin</a:t>
            </a:r>
            <a:r>
              <a:rPr lang="en-US" altLang="ko-KR" sz="3600" dirty="0">
                <a:solidFill>
                  <a:srgbClr val="00074E"/>
                </a:solidFill>
                <a:ea typeface="Pretendard SemiBold"/>
              </a:rPr>
              <a:t>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redemption </a:t>
            </a:r>
            <a:r>
              <a:rPr lang="en-US" altLang="ko-KR" sz="3600" dirty="0">
                <a:solidFill>
                  <a:srgbClr val="00074E"/>
                </a:solidFill>
                <a:ea typeface="Pretendard SemiBold"/>
              </a:rPr>
              <a:t>procedures and to publish monthly reports on outstanding </a:t>
            </a:r>
            <a:r>
              <a:rPr lang="en-US" altLang="ko-KR" sz="3600" dirty="0" err="1">
                <a:solidFill>
                  <a:srgbClr val="00074E"/>
                </a:solidFill>
                <a:ea typeface="Pretendard SemiBold"/>
              </a:rPr>
              <a:t>stablecoins</a:t>
            </a:r>
            <a:r>
              <a:rPr lang="en-US" altLang="ko-KR" sz="3600" dirty="0">
                <a:solidFill>
                  <a:srgbClr val="00074E"/>
                </a:solidFill>
                <a:ea typeface="Pretendard SemiBold"/>
              </a:rPr>
              <a:t> and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reserve </a:t>
            </a:r>
            <a:r>
              <a:rPr lang="en-US" altLang="ko-KR" sz="3600" dirty="0">
                <a:solidFill>
                  <a:srgbClr val="00074E"/>
                </a:solidFill>
                <a:ea typeface="Pretendard SemiBold"/>
              </a:rPr>
              <a:t>composition.</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5) The bill would establish a framework for regulation, supervision, and enforcement of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a:t>
            </a:r>
            <a:r>
              <a:rPr lang="en-US" altLang="ko-KR" sz="3600" dirty="0" err="1" smtClean="0">
                <a:solidFill>
                  <a:srgbClr val="00074E"/>
                </a:solidFill>
                <a:ea typeface="Pretendard SemiBold"/>
              </a:rPr>
              <a:t>stablecoin</a:t>
            </a:r>
            <a:r>
              <a:rPr lang="en-US" altLang="ko-KR" sz="3600" dirty="0" smtClean="0">
                <a:solidFill>
                  <a:srgbClr val="00074E"/>
                </a:solidFill>
                <a:ea typeface="Pretendard SemiBold"/>
              </a:rPr>
              <a:t> </a:t>
            </a:r>
            <a:r>
              <a:rPr lang="en-US" altLang="ko-KR" sz="3600" dirty="0">
                <a:solidFill>
                  <a:srgbClr val="00074E"/>
                </a:solidFill>
                <a:ea typeface="Pretendard SemiBold"/>
              </a:rPr>
              <a:t>issuers. The bill envisions a federal or state option for </a:t>
            </a:r>
            <a:r>
              <a:rPr lang="en-US" altLang="ko-KR" sz="3600" dirty="0" err="1">
                <a:solidFill>
                  <a:srgbClr val="00074E"/>
                </a:solidFill>
                <a:ea typeface="Pretendard SemiBold"/>
              </a:rPr>
              <a:t>stablecoin</a:t>
            </a:r>
            <a:r>
              <a:rPr lang="en-US" altLang="ko-KR" sz="3600" dirty="0">
                <a:solidFill>
                  <a:srgbClr val="00074E"/>
                </a:solidFill>
                <a:ea typeface="Pretendard SemiBold"/>
              </a:rPr>
              <a:t> issuers, and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issuers </a:t>
            </a:r>
            <a:r>
              <a:rPr lang="en-US" altLang="ko-KR" sz="3600" dirty="0">
                <a:solidFill>
                  <a:srgbClr val="00074E"/>
                </a:solidFill>
                <a:ea typeface="Pretendard SemiBold"/>
              </a:rPr>
              <a:t>could be banks or nonbanks. </a:t>
            </a:r>
          </a:p>
        </p:txBody>
      </p:sp>
    </p:spTree>
    <p:extLst>
      <p:ext uri="{BB962C8B-B14F-4D97-AF65-F5344CB8AC3E}">
        <p14:creationId xmlns:p14="http://schemas.microsoft.com/office/powerpoint/2010/main" val="21590415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tretch>
            <a:fillRect/>
          </a:stretch>
        </p:blipFill>
        <p:spPr>
          <a:xfrm>
            <a:off x="-12700" y="5143500"/>
            <a:ext cx="18300700" cy="5168900"/>
          </a:xfrm>
          <a:prstGeom prst="rect">
            <a:avLst/>
          </a:prstGeom>
        </p:spPr>
      </p:pic>
      <p:pic>
        <p:nvPicPr>
          <p:cNvPr id="3" name="Picture 3"/>
          <p:cNvPicPr>
            <a:picLocks noChangeAspect="1"/>
          </p:cNvPicPr>
          <p:nvPr/>
        </p:nvPicPr>
        <p:blipFill>
          <a:blip r:embed="rId4"/>
          <a:stretch>
            <a:fillRect/>
          </a:stretch>
        </p:blipFill>
        <p:spPr>
          <a:xfrm>
            <a:off x="622300" y="571500"/>
            <a:ext cx="17043400" cy="9156700"/>
          </a:xfrm>
          <a:prstGeom prst="rect">
            <a:avLst/>
          </a:prstGeom>
        </p:spPr>
      </p:pic>
      <p:pic>
        <p:nvPicPr>
          <p:cNvPr id="4" name="Picture 4"/>
          <p:cNvPicPr>
            <a:picLocks noChangeAspect="1"/>
          </p:cNvPicPr>
          <p:nvPr/>
        </p:nvPicPr>
        <p:blipFill>
          <a:blip r:embed="rId5"/>
          <a:stretch>
            <a:fillRect/>
          </a:stretch>
        </p:blipFill>
        <p:spPr>
          <a:xfrm>
            <a:off x="1117600" y="419100"/>
            <a:ext cx="2832100" cy="1498600"/>
          </a:xfrm>
          <a:prstGeom prst="rect">
            <a:avLst/>
          </a:prstGeom>
        </p:spPr>
      </p:pic>
      <p:sp>
        <p:nvSpPr>
          <p:cNvPr id="5" name="TextBox 5"/>
          <p:cNvSpPr txBox="1"/>
          <p:nvPr/>
        </p:nvSpPr>
        <p:spPr>
          <a:xfrm>
            <a:off x="1511300" y="787400"/>
            <a:ext cx="2044700" cy="647700"/>
          </a:xfrm>
          <a:prstGeom prst="rect">
            <a:avLst/>
          </a:prstGeom>
        </p:spPr>
        <p:txBody>
          <a:bodyPr lIns="0" tIns="0" rIns="0" bIns="0" rtlCol="0" anchor="ctr"/>
          <a:lstStyle/>
          <a:p>
            <a:pPr lvl="0" algn="ctr">
              <a:lnSpc>
                <a:spcPct val="107899"/>
              </a:lnSpc>
            </a:pPr>
            <a:r>
              <a:rPr lang="en-US" sz="2000" spc="100" dirty="0">
                <a:solidFill>
                  <a:srgbClr val="FFFFFF"/>
                </a:solidFill>
                <a:latin typeface="Pretendard Medium"/>
              </a:rPr>
              <a:t>I. Introduction</a:t>
            </a:r>
          </a:p>
        </p:txBody>
      </p:sp>
      <p:sp>
        <p:nvSpPr>
          <p:cNvPr id="14" name="TextBox 14"/>
          <p:cNvSpPr txBox="1"/>
          <p:nvPr/>
        </p:nvSpPr>
        <p:spPr>
          <a:xfrm>
            <a:off x="959644" y="7661592"/>
            <a:ext cx="16558260" cy="2560638"/>
          </a:xfrm>
          <a:prstGeom prst="rect">
            <a:avLst/>
          </a:prstGeom>
        </p:spPr>
        <p:txBody>
          <a:bodyPr lIns="0" tIns="0" rIns="0" bIns="0" rtlCol="0" anchor="ctr"/>
          <a:lstStyle/>
          <a:p>
            <a:pPr lvl="0" algn="just">
              <a:lnSpc>
                <a:spcPct val="99600"/>
              </a:lnSpc>
            </a:pPr>
            <a:r>
              <a:rPr lang="en-US" altLang="ko-KR" sz="3600" dirty="0">
                <a:solidFill>
                  <a:srgbClr val="00074E"/>
                </a:solidFill>
                <a:ea typeface="Pretendard SemiBold"/>
              </a:rPr>
              <a:t>On May 17, 2018 the Wall Street Journal analysis of 1,450 cryptocurrency offerings reveals rampant plagiarism, identity theft and promises of improbable returns. </a:t>
            </a:r>
            <a:endParaRPr lang="ko-KR" sz="3600" b="0" i="0" u="none" strike="noStrike" dirty="0">
              <a:solidFill>
                <a:srgbClr val="00074E"/>
              </a:solidFill>
              <a:ea typeface="Pretendard SemiBold"/>
            </a:endParaRPr>
          </a:p>
        </p:txBody>
      </p:sp>
      <p:pic>
        <p:nvPicPr>
          <p:cNvPr id="2049" name="_x611508296" descr="EMB00004bd4698d"/>
          <p:cNvPicPr>
            <a:picLocks noChangeAspect="1" noChangeArrowheads="1"/>
          </p:cNvPicPr>
          <p:nvPr/>
        </p:nvPicPr>
        <p:blipFill>
          <a:blip r:embed="rId6">
            <a:extLst>
              <a:ext uri="{28A0092B-C50C-407E-A947-70E740481C1C}">
                <a14:useLocalDpi xmlns:a14="http://schemas.microsoft.com/office/drawing/2010/main" val="0"/>
              </a:ext>
            </a:extLst>
          </a:blip>
          <a:srcRect l="50060" t="6204" r="1761" b="6062"/>
          <a:stretch>
            <a:fillRect/>
          </a:stretch>
        </p:blipFill>
        <p:spPr bwMode="auto">
          <a:xfrm>
            <a:off x="3980180" y="1028700"/>
            <a:ext cx="10663526" cy="71069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447800" y="401983"/>
            <a:ext cx="14401800" cy="1490011"/>
          </a:xfrm>
          <a:prstGeom prst="rect">
            <a:avLst/>
          </a:prstGeom>
        </p:spPr>
        <p:txBody>
          <a:bodyPr lIns="0" tIns="0" rIns="0" bIns="0" rtlCol="0" anchor="ctr"/>
          <a:lstStyle/>
          <a:p>
            <a:pPr lvl="0" algn="ctr">
              <a:lnSpc>
                <a:spcPct val="107899"/>
              </a:lnSpc>
            </a:pPr>
            <a:r>
              <a:rPr lang="en-US" sz="4000" spc="100" dirty="0">
                <a:solidFill>
                  <a:srgbClr val="FFFFFF"/>
                </a:solidFill>
                <a:latin typeface="Pretendard Medium"/>
              </a:rPr>
              <a:t>III. </a:t>
            </a:r>
            <a:r>
              <a:rPr lang="en-US" sz="4000" spc="100" dirty="0">
                <a:solidFill>
                  <a:schemeClr val="bg1"/>
                </a:solidFill>
                <a:latin typeface="Pretendard Medium"/>
              </a:rPr>
              <a:t>Le</a:t>
            </a:r>
            <a:r>
              <a:rPr lang="en-US" sz="4000" spc="100" dirty="0">
                <a:solidFill>
                  <a:srgbClr val="002060"/>
                </a:solidFill>
                <a:latin typeface="Pretendard Medium"/>
              </a:rPr>
              <a:t>gislative </a:t>
            </a:r>
            <a:r>
              <a:rPr lang="en-US" sz="4000" spc="100" dirty="0" smtClean="0">
                <a:solidFill>
                  <a:srgbClr val="002060"/>
                </a:solidFill>
                <a:latin typeface="Pretendard Medium"/>
              </a:rPr>
              <a:t>Situations of </a:t>
            </a:r>
            <a:r>
              <a:rPr lang="en-US" sz="4000" spc="100" dirty="0">
                <a:solidFill>
                  <a:srgbClr val="002060"/>
                </a:solidFill>
                <a:latin typeface="Pretendard Medium"/>
              </a:rPr>
              <a:t>Digital Assets Regulation</a:t>
            </a: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r>
              <a:rPr lang="en-US" altLang="ko-KR" sz="3600" b="1" dirty="0">
                <a:ea typeface="Pretendard SemiBold"/>
              </a:rPr>
              <a:t>(6) Financial Innovation and Technology for the 21st Century Act of </a:t>
            </a:r>
            <a:r>
              <a:rPr lang="en-US" altLang="ko-KR" sz="3600" b="1" dirty="0" smtClean="0">
                <a:ea typeface="Pretendard SemiBold"/>
              </a:rPr>
              <a:t>2024</a:t>
            </a:r>
          </a:p>
          <a:p>
            <a:pPr fontAlgn="base" latinLnBrk="1"/>
            <a:endParaRPr lang="en-US" altLang="ko-KR" sz="3600" b="1" dirty="0">
              <a:ea typeface="Pretendard SemiBold"/>
            </a:endParaRPr>
          </a:p>
          <a:p>
            <a:pPr fontAlgn="base" latinLnBrk="1"/>
            <a:r>
              <a:rPr lang="en-US" altLang="ko-KR" sz="3600" dirty="0" smtClean="0">
                <a:solidFill>
                  <a:srgbClr val="00074E"/>
                </a:solidFill>
                <a:ea typeface="Pretendard SemiBold"/>
              </a:rPr>
              <a:t>1) On </a:t>
            </a:r>
            <a:r>
              <a:rPr lang="en-US" altLang="ko-KR" sz="3600" dirty="0">
                <a:solidFill>
                  <a:srgbClr val="00074E"/>
                </a:solidFill>
                <a:ea typeface="Pretendard SemiBold"/>
              </a:rPr>
              <a:t>Friday May 10, the House Committee on Rules publicly noticed its intent to </a:t>
            </a:r>
            <a:endParaRPr lang="en-US" altLang="ko-KR" sz="3600" dirty="0" smtClean="0">
              <a:solidFill>
                <a:srgbClr val="00074E"/>
              </a:solidFill>
              <a:ea typeface="Pretendard SemiBold"/>
            </a:endParaRPr>
          </a:p>
          <a:p>
            <a:pPr fontAlgn="base" latinLnBrk="1"/>
            <a:r>
              <a:rPr lang="en-US" altLang="ko-KR" sz="3600" dirty="0" smtClean="0">
                <a:solidFill>
                  <a:srgbClr val="00074E"/>
                </a:solidFill>
                <a:ea typeface="Pretendard SemiBold"/>
              </a:rPr>
              <a:t>   consider </a:t>
            </a:r>
            <a:r>
              <a:rPr lang="en-US" altLang="ko-KR" sz="3600" dirty="0">
                <a:solidFill>
                  <a:srgbClr val="00074E"/>
                </a:solidFill>
                <a:ea typeface="Pretendard SemiBold"/>
              </a:rPr>
              <a:t>H.R. 4763, the Financial Innovation and Technology for the 21st Century Act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a:t>
            </a:r>
            <a:r>
              <a:rPr lang="en-US" altLang="ko-KR" sz="3600" dirty="0">
                <a:solidFill>
                  <a:srgbClr val="00074E"/>
                </a:solidFill>
                <a:ea typeface="Pretendard SemiBold"/>
              </a:rPr>
              <a:t>FIT21), which could lead to a floor vote later this month. The bill, as amended, would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introduce </a:t>
            </a:r>
            <a:r>
              <a:rPr lang="en-US" altLang="ko-KR" sz="3600" dirty="0">
                <a:solidFill>
                  <a:srgbClr val="00074E"/>
                </a:solidFill>
                <a:ea typeface="Pretendard SemiBold"/>
              </a:rPr>
              <a:t>significant changes to the way digital assets are regulated. Currently, various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existing </a:t>
            </a:r>
            <a:r>
              <a:rPr lang="en-US" altLang="ko-KR" sz="3600" dirty="0">
                <a:solidFill>
                  <a:srgbClr val="00074E"/>
                </a:solidFill>
                <a:ea typeface="Pretendard SemiBold"/>
              </a:rPr>
              <a:t>laws and regulations may apply to digital assets—including those administered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by </a:t>
            </a:r>
            <a:r>
              <a:rPr lang="en-US" altLang="ko-KR" sz="3600" dirty="0">
                <a:solidFill>
                  <a:srgbClr val="00074E"/>
                </a:solidFill>
                <a:ea typeface="Pretendard SemiBold"/>
              </a:rPr>
              <a:t>the Securities and Exchange Commission (SEC) and the Commodity Futures Trading </a:t>
            </a:r>
            <a:r>
              <a:rPr lang="en-US" altLang="ko-KR" sz="3600" dirty="0" smtClean="0">
                <a:solidFill>
                  <a:srgbClr val="00074E"/>
                </a:solidFill>
                <a:ea typeface="Pretendard SemiBold"/>
              </a:rPr>
              <a:t> </a:t>
            </a: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Commission </a:t>
            </a:r>
            <a:r>
              <a:rPr lang="en-US" altLang="ko-KR" sz="3600" dirty="0">
                <a:solidFill>
                  <a:srgbClr val="00074E"/>
                </a:solidFill>
                <a:ea typeface="Pretendard SemiBold"/>
              </a:rPr>
              <a:t>(CFTC)—depending on the specific circumstances.</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2) The bill would create specific classification criteria to determine whether a particular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digital </a:t>
            </a:r>
            <a:r>
              <a:rPr lang="en-US" altLang="ko-KR" sz="3600" dirty="0">
                <a:solidFill>
                  <a:srgbClr val="00074E"/>
                </a:solidFill>
                <a:ea typeface="Pretendard SemiBold"/>
              </a:rPr>
              <a:t>asset should be regulated by the SEC, by the CFTC, or both, and would establish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new </a:t>
            </a:r>
            <a:r>
              <a:rPr lang="en-US" altLang="ko-KR" sz="3600" dirty="0">
                <a:solidFill>
                  <a:srgbClr val="00074E"/>
                </a:solidFill>
                <a:ea typeface="Pretendard SemiBold"/>
              </a:rPr>
              <a:t>regulatory requirements based on how a digital asset is classified. </a:t>
            </a:r>
          </a:p>
        </p:txBody>
      </p:sp>
    </p:spTree>
    <p:extLst>
      <p:ext uri="{BB962C8B-B14F-4D97-AF65-F5344CB8AC3E}">
        <p14:creationId xmlns:p14="http://schemas.microsoft.com/office/powerpoint/2010/main" val="41173093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447800" y="401983"/>
            <a:ext cx="14401800" cy="1490011"/>
          </a:xfrm>
          <a:prstGeom prst="rect">
            <a:avLst/>
          </a:prstGeom>
        </p:spPr>
        <p:txBody>
          <a:bodyPr lIns="0" tIns="0" rIns="0" bIns="0" rtlCol="0" anchor="ctr"/>
          <a:lstStyle/>
          <a:p>
            <a:pPr lvl="0" algn="ctr">
              <a:lnSpc>
                <a:spcPct val="107899"/>
              </a:lnSpc>
            </a:pPr>
            <a:r>
              <a:rPr lang="en-US" sz="4000" spc="100" dirty="0">
                <a:solidFill>
                  <a:srgbClr val="FFFFFF"/>
                </a:solidFill>
                <a:latin typeface="Pretendard Medium"/>
              </a:rPr>
              <a:t>III. </a:t>
            </a:r>
            <a:r>
              <a:rPr lang="en-US" sz="4000" spc="100" dirty="0">
                <a:solidFill>
                  <a:schemeClr val="bg1"/>
                </a:solidFill>
                <a:latin typeface="Pretendard Medium"/>
              </a:rPr>
              <a:t>Le</a:t>
            </a:r>
            <a:r>
              <a:rPr lang="en-US" sz="4000" spc="100" dirty="0">
                <a:solidFill>
                  <a:srgbClr val="002060"/>
                </a:solidFill>
                <a:latin typeface="Pretendard Medium"/>
              </a:rPr>
              <a:t>gislative </a:t>
            </a:r>
            <a:r>
              <a:rPr lang="en-US" sz="4000" spc="100" dirty="0" smtClean="0">
                <a:solidFill>
                  <a:srgbClr val="002060"/>
                </a:solidFill>
                <a:latin typeface="Pretendard Medium"/>
              </a:rPr>
              <a:t>Situations of </a:t>
            </a:r>
            <a:r>
              <a:rPr lang="en-US" sz="4000" spc="100" dirty="0">
                <a:solidFill>
                  <a:srgbClr val="002060"/>
                </a:solidFill>
                <a:latin typeface="Pretendard Medium"/>
              </a:rPr>
              <a:t>Digital Assets Regulation</a:t>
            </a: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r>
              <a:rPr lang="en-US" altLang="ko-KR" sz="3600" dirty="0">
                <a:solidFill>
                  <a:srgbClr val="00074E"/>
                </a:solidFill>
                <a:ea typeface="Pretendard SemiBold"/>
              </a:rPr>
              <a:t>3) The bill would classify a digital asset as a digital commodity, regulated by the CFTC, if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the </a:t>
            </a:r>
            <a:r>
              <a:rPr lang="en-US" altLang="ko-KR" sz="3600" dirty="0" err="1">
                <a:solidFill>
                  <a:srgbClr val="00074E"/>
                </a:solidFill>
                <a:ea typeface="Pretendard SemiBold"/>
              </a:rPr>
              <a:t>blockchain</a:t>
            </a:r>
            <a:r>
              <a:rPr lang="en-US" altLang="ko-KR" sz="3600" dirty="0">
                <a:solidFill>
                  <a:srgbClr val="00074E"/>
                </a:solidFill>
                <a:ea typeface="Pretendard SemiBold"/>
              </a:rPr>
              <a:t>(digital ledger) on which it runs is certified as decentralized. </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4) By explicitly classifying decentralized digital assets as digital commodities, the bill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would </a:t>
            </a:r>
            <a:r>
              <a:rPr lang="en-US" altLang="ko-KR" sz="3600" dirty="0">
                <a:solidFill>
                  <a:srgbClr val="00074E"/>
                </a:solidFill>
                <a:ea typeface="Pretendard SemiBold"/>
              </a:rPr>
              <a:t>grant CFTC new authorities, providing it exclusive jurisdiction over “cash” or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a:t>
            </a:r>
            <a:r>
              <a:rPr lang="en-US" altLang="ko-KR" sz="3600" dirty="0">
                <a:solidFill>
                  <a:srgbClr val="00074E"/>
                </a:solidFill>
                <a:ea typeface="Pretendard SemiBold"/>
              </a:rPr>
              <a:t>spot” market digital commodity transactions, and requiring that entities (including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exchanges</a:t>
            </a:r>
            <a:r>
              <a:rPr lang="en-US" altLang="ko-KR" sz="3600" dirty="0">
                <a:solidFill>
                  <a:srgbClr val="00074E"/>
                </a:solidFill>
                <a:ea typeface="Pretendard SemiBold"/>
              </a:rPr>
              <a:t>, brokers, dealers, etc.) offering trade in digital commodities register with it. </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5) The bill would prohibit platforms from comingling their own funds with those of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customers </a:t>
            </a:r>
            <a:r>
              <a:rPr lang="en-US" altLang="ko-KR" sz="3600" dirty="0">
                <a:solidFill>
                  <a:srgbClr val="00074E"/>
                </a:solidFill>
                <a:ea typeface="Pretendard SemiBold"/>
              </a:rPr>
              <a:t>but would permit a customer to waive this for certain reasons.</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6) Digital assets that run on </a:t>
            </a:r>
            <a:r>
              <a:rPr lang="en-US" altLang="ko-KR" sz="3600" dirty="0" err="1">
                <a:solidFill>
                  <a:srgbClr val="00074E"/>
                </a:solidFill>
                <a:ea typeface="Pretendard SemiBold"/>
              </a:rPr>
              <a:t>blockchains</a:t>
            </a:r>
            <a:r>
              <a:rPr lang="en-US" altLang="ko-KR" sz="3600" dirty="0">
                <a:solidFill>
                  <a:srgbClr val="00074E"/>
                </a:solidFill>
                <a:ea typeface="Pretendard SemiBold"/>
              </a:rPr>
              <a:t> that are not decentralized would, depending on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certain </a:t>
            </a:r>
            <a:r>
              <a:rPr lang="en-US" altLang="ko-KR" sz="3600" dirty="0">
                <a:solidFill>
                  <a:srgbClr val="00074E"/>
                </a:solidFill>
                <a:ea typeface="Pretendard SemiBold"/>
              </a:rPr>
              <a:t>characteristics, be classified as restricted digital assets or securities, regulated </a:t>
            </a:r>
            <a:endParaRPr lang="en-US" altLang="ko-KR" sz="3600" dirty="0" smtClean="0">
              <a:solidFill>
                <a:srgbClr val="00074E"/>
              </a:solidFill>
              <a:ea typeface="Pretendard SemiBold"/>
            </a:endParaRPr>
          </a:p>
          <a:p>
            <a:pPr fontAlgn="base" latinLnBrk="1"/>
            <a:r>
              <a:rPr lang="en-US" altLang="ko-KR" sz="3600" dirty="0">
                <a:solidFill>
                  <a:srgbClr val="00074E"/>
                </a:solidFill>
                <a:ea typeface="Pretendard SemiBold"/>
              </a:rPr>
              <a:t> </a:t>
            </a:r>
            <a:r>
              <a:rPr lang="en-US" altLang="ko-KR" sz="3600" dirty="0" smtClean="0">
                <a:solidFill>
                  <a:srgbClr val="00074E"/>
                </a:solidFill>
                <a:ea typeface="Pretendard SemiBold"/>
              </a:rPr>
              <a:t>  by </a:t>
            </a:r>
            <a:r>
              <a:rPr lang="en-US" altLang="ko-KR" sz="3600" dirty="0">
                <a:solidFill>
                  <a:srgbClr val="00074E"/>
                </a:solidFill>
                <a:ea typeface="Pretendard SemiBold"/>
              </a:rPr>
              <a:t>the SEC.</a:t>
            </a:r>
          </a:p>
        </p:txBody>
      </p:sp>
    </p:spTree>
    <p:extLst>
      <p:ext uri="{BB962C8B-B14F-4D97-AF65-F5344CB8AC3E}">
        <p14:creationId xmlns:p14="http://schemas.microsoft.com/office/powerpoint/2010/main" val="393392509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447800" y="401983"/>
            <a:ext cx="14401800" cy="1490011"/>
          </a:xfrm>
          <a:prstGeom prst="rect">
            <a:avLst/>
          </a:prstGeom>
        </p:spPr>
        <p:txBody>
          <a:bodyPr lIns="0" tIns="0" rIns="0" bIns="0" rtlCol="0" anchor="ctr"/>
          <a:lstStyle/>
          <a:p>
            <a:pPr lvl="0" algn="ctr">
              <a:lnSpc>
                <a:spcPct val="107899"/>
              </a:lnSpc>
            </a:pPr>
            <a:r>
              <a:rPr lang="en-US" sz="4000" spc="100" dirty="0">
                <a:solidFill>
                  <a:srgbClr val="FFFFFF"/>
                </a:solidFill>
                <a:latin typeface="Pretendard Medium"/>
              </a:rPr>
              <a:t>III. </a:t>
            </a:r>
            <a:r>
              <a:rPr lang="en-US" sz="4000" spc="100" dirty="0">
                <a:solidFill>
                  <a:schemeClr val="bg1"/>
                </a:solidFill>
                <a:latin typeface="Pretendard Medium"/>
              </a:rPr>
              <a:t>Le</a:t>
            </a:r>
            <a:r>
              <a:rPr lang="en-US" sz="4000" spc="100" dirty="0">
                <a:solidFill>
                  <a:srgbClr val="002060"/>
                </a:solidFill>
                <a:latin typeface="Pretendard Medium"/>
              </a:rPr>
              <a:t>gislative </a:t>
            </a:r>
            <a:r>
              <a:rPr lang="en-US" sz="4000" spc="100" dirty="0" smtClean="0">
                <a:solidFill>
                  <a:srgbClr val="002060"/>
                </a:solidFill>
                <a:latin typeface="Pretendard Medium"/>
              </a:rPr>
              <a:t>Situations of </a:t>
            </a:r>
            <a:r>
              <a:rPr lang="en-US" sz="4000" spc="100" dirty="0">
                <a:solidFill>
                  <a:srgbClr val="002060"/>
                </a:solidFill>
                <a:latin typeface="Pretendard Medium"/>
              </a:rPr>
              <a:t>Digital Assets Regulation</a:t>
            </a: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r>
              <a:rPr lang="en-US" altLang="ko-KR" sz="4000" b="1" dirty="0" smtClean="0"/>
              <a:t>2. </a:t>
            </a:r>
            <a:r>
              <a:rPr lang="en-US" altLang="ko-KR" sz="4000" b="1" dirty="0"/>
              <a:t>Regulatory Sandboxes at the State and Federal </a:t>
            </a:r>
            <a:r>
              <a:rPr lang="en-US" altLang="ko-KR" sz="4000" b="1" dirty="0" smtClean="0"/>
              <a:t>Levels</a:t>
            </a:r>
          </a:p>
          <a:p>
            <a:pPr fontAlgn="base" latinLnBrk="1"/>
            <a:endParaRPr lang="en-US" altLang="ko-KR" sz="4000" b="1" dirty="0" smtClean="0"/>
          </a:p>
          <a:p>
            <a:pPr marL="742950" indent="-742950" fontAlgn="base" latinLnBrk="1">
              <a:buAutoNum type="arabicParenBoth"/>
            </a:pPr>
            <a:r>
              <a:rPr lang="en-US" altLang="ko-KR" sz="3600" b="1" dirty="0">
                <a:ea typeface="Pretendard SemiBold"/>
              </a:rPr>
              <a:t>State </a:t>
            </a:r>
            <a:r>
              <a:rPr lang="en-US" altLang="ko-KR" sz="3600" b="1" dirty="0" smtClean="0">
                <a:ea typeface="Pretendard SemiBold"/>
              </a:rPr>
              <a:t>Level</a:t>
            </a:r>
          </a:p>
          <a:p>
            <a:pPr fontAlgn="base" latinLnBrk="1"/>
            <a:endParaRPr lang="en-US" altLang="ko-KR" sz="3600" b="1" dirty="0">
              <a:ea typeface="Pretendard SemiBold"/>
            </a:endParaRPr>
          </a:p>
          <a:p>
            <a:pPr fontAlgn="base" latinLnBrk="1"/>
            <a:r>
              <a:rPr lang="en-US" altLang="ko-KR" sz="3600" dirty="0">
                <a:solidFill>
                  <a:srgbClr val="00074E"/>
                </a:solidFill>
                <a:ea typeface="Pretendard SemiBold"/>
              </a:rPr>
              <a:t>Several states have regulatory sandbox </a:t>
            </a:r>
            <a:r>
              <a:rPr lang="en-US" altLang="ko-KR" sz="3600" dirty="0" err="1">
                <a:solidFill>
                  <a:srgbClr val="00074E"/>
                </a:solidFill>
                <a:ea typeface="Pretendard SemiBold"/>
              </a:rPr>
              <a:t>programmes</a:t>
            </a:r>
            <a:r>
              <a:rPr lang="en-US" altLang="ko-KR" sz="3600" dirty="0">
                <a:solidFill>
                  <a:srgbClr val="00074E"/>
                </a:solidFill>
                <a:ea typeface="Pretendard SemiBold"/>
              </a:rPr>
              <a:t> that can benefit </a:t>
            </a:r>
            <a:r>
              <a:rPr lang="en-US" altLang="ko-KR" sz="3600" dirty="0" err="1">
                <a:solidFill>
                  <a:srgbClr val="00074E"/>
                </a:solidFill>
                <a:ea typeface="Pretendard SemiBold"/>
              </a:rPr>
              <a:t>blockchain</a:t>
            </a:r>
            <a:r>
              <a:rPr lang="en-US" altLang="ko-KR" sz="3600" dirty="0">
                <a:solidFill>
                  <a:srgbClr val="00074E"/>
                </a:solidFill>
                <a:ea typeface="Pretendard SemiBold"/>
              </a:rPr>
              <a:t> initiatives, </a:t>
            </a:r>
            <a:r>
              <a:rPr lang="en-US" altLang="ko-KR" sz="3600" dirty="0" smtClean="0">
                <a:solidFill>
                  <a:srgbClr val="00074E"/>
                </a:solidFill>
                <a:ea typeface="Pretendard SemiBold"/>
              </a:rPr>
              <a:t>including  </a:t>
            </a:r>
            <a:r>
              <a:rPr lang="en-US" altLang="ko-KR" sz="3600" u="sng" dirty="0">
                <a:solidFill>
                  <a:srgbClr val="00074E"/>
                </a:solidFill>
                <a:ea typeface="Pretendard SemiBold"/>
              </a:rPr>
              <a:t>Arizona, Florida, Hawaii, Nevada, </a:t>
            </a:r>
            <a:r>
              <a:rPr lang="en-US" altLang="ko-KR" sz="3600" u="sng" dirty="0" smtClean="0">
                <a:solidFill>
                  <a:srgbClr val="00074E"/>
                </a:solidFill>
                <a:ea typeface="Pretendard SemiBold"/>
              </a:rPr>
              <a:t>North</a:t>
            </a:r>
            <a:r>
              <a:rPr lang="ko-KR" altLang="en-US" sz="3600" u="sng" dirty="0" smtClean="0">
                <a:solidFill>
                  <a:srgbClr val="00074E"/>
                </a:solidFill>
                <a:ea typeface="Pretendard SemiBold"/>
              </a:rPr>
              <a:t>　</a:t>
            </a:r>
            <a:r>
              <a:rPr lang="en-US" altLang="ko-KR" sz="3600" u="sng" dirty="0" smtClean="0">
                <a:solidFill>
                  <a:srgbClr val="00074E"/>
                </a:solidFill>
                <a:ea typeface="Pretendard SemiBold"/>
              </a:rPr>
              <a:t>Carolina</a:t>
            </a:r>
            <a:r>
              <a:rPr lang="en-US" altLang="ko-KR" sz="3600" u="sng" dirty="0">
                <a:solidFill>
                  <a:srgbClr val="00074E"/>
                </a:solidFill>
                <a:ea typeface="Pretendard SemiBold"/>
              </a:rPr>
              <a:t>, Utah, West </a:t>
            </a:r>
            <a:endParaRPr lang="en-US" altLang="ko-KR" sz="3600" u="sng" dirty="0" smtClean="0">
              <a:solidFill>
                <a:srgbClr val="00074E"/>
              </a:solidFill>
              <a:ea typeface="Pretendard SemiBold"/>
            </a:endParaRPr>
          </a:p>
          <a:p>
            <a:pPr fontAlgn="base" latinLnBrk="1"/>
            <a:r>
              <a:rPr lang="en-US" altLang="ko-KR" sz="3600" u="sng" dirty="0" smtClean="0">
                <a:solidFill>
                  <a:srgbClr val="00074E"/>
                </a:solidFill>
                <a:ea typeface="Pretendard SemiBold"/>
              </a:rPr>
              <a:t>Virginia </a:t>
            </a:r>
            <a:r>
              <a:rPr lang="en-US" altLang="ko-KR" sz="3600" u="sng" dirty="0">
                <a:solidFill>
                  <a:srgbClr val="00074E"/>
                </a:solidFill>
                <a:ea typeface="Pretendard SemiBold"/>
              </a:rPr>
              <a:t>and Wyoming</a:t>
            </a:r>
            <a:r>
              <a:rPr lang="en-US" altLang="ko-KR" sz="3600" u="sng" dirty="0" smtClean="0">
                <a:solidFill>
                  <a:srgbClr val="00074E"/>
                </a:solidFill>
                <a:ea typeface="Pretendard SemiBold"/>
              </a:rPr>
              <a:t>.</a:t>
            </a:r>
          </a:p>
          <a:p>
            <a:pPr fontAlgn="base" latinLnBrk="1"/>
            <a:endParaRPr lang="en-US" altLang="ko-KR" sz="3600" dirty="0">
              <a:solidFill>
                <a:srgbClr val="00074E"/>
              </a:solidFill>
              <a:ea typeface="Pretendard SemiBold"/>
            </a:endParaRPr>
          </a:p>
          <a:p>
            <a:pPr fontAlgn="base" latinLnBrk="1"/>
            <a:r>
              <a:rPr lang="en-US" altLang="ko-KR" sz="3600" b="1" dirty="0">
                <a:ea typeface="Pretendard SemiBold"/>
              </a:rPr>
              <a:t>(2) Federal Level</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On a federal level, the Consumer Financial Protection Bureau (CFPB) introduced a digital sandbox to encourage innovation in financial products and services.</a:t>
            </a:r>
          </a:p>
        </p:txBody>
      </p:sp>
    </p:spTree>
    <p:extLst>
      <p:ext uri="{BB962C8B-B14F-4D97-AF65-F5344CB8AC3E}">
        <p14:creationId xmlns:p14="http://schemas.microsoft.com/office/powerpoint/2010/main" val="32321911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447800" y="401983"/>
            <a:ext cx="16713200" cy="1490011"/>
          </a:xfrm>
          <a:prstGeom prst="rect">
            <a:avLst/>
          </a:prstGeom>
        </p:spPr>
        <p:txBody>
          <a:bodyPr lIns="0" tIns="0" rIns="0" bIns="0" rtlCol="0" anchor="ctr"/>
          <a:lstStyle/>
          <a:p>
            <a:pPr lvl="0" algn="ctr">
              <a:lnSpc>
                <a:spcPct val="107899"/>
              </a:lnSpc>
            </a:pPr>
            <a:r>
              <a:rPr lang="en-US" sz="4000" spc="100" dirty="0" smtClean="0">
                <a:solidFill>
                  <a:srgbClr val="FFFFFF"/>
                </a:solidFill>
                <a:latin typeface="Pretendard Medium"/>
              </a:rPr>
              <a:t>IV. </a:t>
            </a:r>
            <a:r>
              <a:rPr lang="en-US" sz="3600" spc="100" dirty="0">
                <a:solidFill>
                  <a:schemeClr val="bg1"/>
                </a:solidFill>
                <a:latin typeface="Pretendard Medium"/>
              </a:rPr>
              <a:t>Int</a:t>
            </a:r>
            <a:r>
              <a:rPr lang="en-US" sz="3600" spc="100" dirty="0">
                <a:solidFill>
                  <a:srgbClr val="002060"/>
                </a:solidFill>
                <a:latin typeface="Pretendard Medium"/>
              </a:rPr>
              <a:t>ernational Cooperation Strategies on Digital Assets Regulation</a:t>
            </a:r>
            <a:endParaRPr lang="en-US" sz="4000" spc="100" dirty="0">
              <a:solidFill>
                <a:srgbClr val="002060"/>
              </a:solidFill>
              <a:latin typeface="Pretendard Medium"/>
            </a:endParaRPr>
          </a:p>
        </p:txBody>
      </p:sp>
      <p:sp>
        <p:nvSpPr>
          <p:cNvPr id="14" name="TextBox 14"/>
          <p:cNvSpPr txBox="1"/>
          <p:nvPr/>
        </p:nvSpPr>
        <p:spPr>
          <a:xfrm>
            <a:off x="949518" y="2133143"/>
            <a:ext cx="16558260" cy="7606999"/>
          </a:xfrm>
          <a:prstGeom prst="rect">
            <a:avLst/>
          </a:prstGeom>
        </p:spPr>
        <p:txBody>
          <a:bodyPr lIns="0" tIns="0" rIns="0" bIns="0" rtlCol="0" anchor="ctr"/>
          <a:lstStyle/>
          <a:p>
            <a:pPr marL="742950" indent="-742950" fontAlgn="base" latinLnBrk="1">
              <a:buAutoNum type="arabicPeriod"/>
            </a:pPr>
            <a:r>
              <a:rPr lang="en-US" altLang="ko-KR" sz="4000" b="1" dirty="0" smtClean="0"/>
              <a:t>International </a:t>
            </a:r>
            <a:r>
              <a:rPr lang="en-US" altLang="ko-KR" sz="4000" b="1" dirty="0"/>
              <a:t>Regulatory Status on Digital Assets </a:t>
            </a:r>
            <a:endParaRPr lang="en-US" altLang="ko-KR" sz="4000" b="1" dirty="0" smtClean="0"/>
          </a:p>
          <a:p>
            <a:pPr marL="742950" indent="-742950" fontAlgn="base" latinLnBrk="1">
              <a:buAutoNum type="arabicPeriod"/>
            </a:pPr>
            <a:endParaRPr lang="en-US" altLang="ko-KR" sz="4000" b="1" dirty="0" smtClean="0"/>
          </a:p>
          <a:p>
            <a:pPr marL="742950" indent="-742950" fontAlgn="base" latinLnBrk="1">
              <a:buAutoNum type="arabicParenBoth"/>
            </a:pPr>
            <a:r>
              <a:rPr lang="en-US" altLang="ko-KR" sz="3600" b="1" dirty="0">
                <a:ea typeface="Pretendard SemiBold"/>
              </a:rPr>
              <a:t>European Union’s Market in Crypto Asset Regulations (</a:t>
            </a:r>
            <a:r>
              <a:rPr lang="en-US" altLang="ko-KR" sz="3600" b="1" dirty="0" err="1">
                <a:ea typeface="Pretendard SemiBold"/>
              </a:rPr>
              <a:t>MiCA</a:t>
            </a:r>
            <a:r>
              <a:rPr lang="en-US" altLang="ko-KR" sz="3600" b="1" dirty="0">
                <a:ea typeface="Pretendard SemiBold"/>
              </a:rPr>
              <a:t>) (in June 2023</a:t>
            </a:r>
            <a:r>
              <a:rPr lang="en-US" altLang="ko-KR" sz="3600" b="1" dirty="0" smtClean="0">
                <a:ea typeface="Pretendard SemiBold"/>
              </a:rPr>
              <a:t>)</a:t>
            </a:r>
          </a:p>
          <a:p>
            <a:pPr fontAlgn="base" latinLnBrk="1"/>
            <a:endParaRPr lang="en-US" altLang="ko-KR" sz="2400" b="1" dirty="0">
              <a:ea typeface="Pretendard SemiBold"/>
            </a:endParaRPr>
          </a:p>
          <a:p>
            <a:pPr fontAlgn="base" latinLnBrk="1"/>
            <a:r>
              <a:rPr lang="en-US" altLang="ko-KR" sz="3200" dirty="0">
                <a:solidFill>
                  <a:srgbClr val="00074E"/>
                </a:solidFill>
                <a:ea typeface="Pretendard SemiBold"/>
              </a:rPr>
              <a:t>The European Union’s Market in Crypto Asset Regulations (</a:t>
            </a:r>
            <a:r>
              <a:rPr lang="en-US" altLang="ko-KR" sz="3200" dirty="0" err="1">
                <a:solidFill>
                  <a:srgbClr val="00074E"/>
                </a:solidFill>
                <a:ea typeface="Pretendard SemiBold"/>
              </a:rPr>
              <a:t>MiCA</a:t>
            </a:r>
            <a:r>
              <a:rPr lang="en-US" altLang="ko-KR" sz="3200" dirty="0">
                <a:solidFill>
                  <a:srgbClr val="00074E"/>
                </a:solidFill>
                <a:ea typeface="Pretendard SemiBold"/>
              </a:rPr>
              <a:t>) is intended to address consumer protection, market transparency, and operational standards for crypto-asset service providers and issuers within the European Union</a:t>
            </a:r>
            <a:r>
              <a:rPr lang="en-US" altLang="ko-KR" sz="3200" dirty="0" smtClean="0">
                <a:solidFill>
                  <a:srgbClr val="00074E"/>
                </a:solidFill>
                <a:ea typeface="Pretendard SemiBold"/>
              </a:rPr>
              <a:t>.</a:t>
            </a:r>
          </a:p>
          <a:p>
            <a:pPr fontAlgn="base" latinLnBrk="1"/>
            <a:endParaRPr lang="en-US" altLang="ko-KR" sz="3600" dirty="0">
              <a:solidFill>
                <a:srgbClr val="00074E"/>
              </a:solidFill>
              <a:ea typeface="Pretendard SemiBold"/>
            </a:endParaRPr>
          </a:p>
          <a:p>
            <a:pPr fontAlgn="base" latinLnBrk="1"/>
            <a:r>
              <a:rPr lang="en-US" altLang="ko-KR" sz="3600" b="1" dirty="0">
                <a:ea typeface="Pretendard SemiBold"/>
              </a:rPr>
              <a:t>(2) International Monetary Fund(IMF) (in July 2023</a:t>
            </a:r>
            <a:r>
              <a:rPr lang="en-US" altLang="ko-KR" sz="3600" b="1" dirty="0" smtClean="0">
                <a:ea typeface="Pretendard SemiBold"/>
              </a:rPr>
              <a:t>)</a:t>
            </a:r>
          </a:p>
          <a:p>
            <a:pPr fontAlgn="base" latinLnBrk="1"/>
            <a:endParaRPr lang="en-US" altLang="ko-KR" sz="2400" dirty="0">
              <a:solidFill>
                <a:srgbClr val="00074E"/>
              </a:solidFill>
              <a:ea typeface="Pretendard SemiBold"/>
            </a:endParaRPr>
          </a:p>
          <a:p>
            <a:pPr fontAlgn="base" latinLnBrk="1"/>
            <a:r>
              <a:rPr lang="en-US" altLang="ko-KR" sz="3200" dirty="0">
                <a:solidFill>
                  <a:srgbClr val="00074E"/>
                </a:solidFill>
                <a:ea typeface="Pretendard SemiBold"/>
              </a:rPr>
              <a:t>The International Monetary Fund issued a working paper on “Taxing Cryptocurrencies” which delves into issues for consideration relevant to the development of a tax regime for crypto assets.</a:t>
            </a:r>
          </a:p>
          <a:p>
            <a:pPr fontAlgn="base" latinLnBrk="1"/>
            <a:endParaRPr lang="en-US" altLang="ko-KR" sz="3200" dirty="0">
              <a:solidFill>
                <a:srgbClr val="00074E"/>
              </a:solidFill>
              <a:ea typeface="Pretendard SemiBold"/>
            </a:endParaRPr>
          </a:p>
          <a:p>
            <a:pPr fontAlgn="base" latinLnBrk="1"/>
            <a:r>
              <a:rPr lang="en-US" altLang="ko-KR" sz="3200" dirty="0">
                <a:solidFill>
                  <a:srgbClr val="00074E"/>
                </a:solidFill>
                <a:ea typeface="Pretendard SemiBold"/>
              </a:rPr>
              <a:t>Crypto taxation laws : Italy(the Budget Law 2023), Portuguese Personal Income Tax Code, Brazil(new income tax regulations for the payment of taxes in relation to earnings obtained from crypto assets)</a:t>
            </a:r>
          </a:p>
        </p:txBody>
      </p:sp>
    </p:spTree>
    <p:extLst>
      <p:ext uri="{BB962C8B-B14F-4D97-AF65-F5344CB8AC3E}">
        <p14:creationId xmlns:p14="http://schemas.microsoft.com/office/powerpoint/2010/main" val="7663992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447800" y="401983"/>
            <a:ext cx="16713200" cy="1490011"/>
          </a:xfrm>
          <a:prstGeom prst="rect">
            <a:avLst/>
          </a:prstGeom>
        </p:spPr>
        <p:txBody>
          <a:bodyPr lIns="0" tIns="0" rIns="0" bIns="0" rtlCol="0" anchor="ctr"/>
          <a:lstStyle/>
          <a:p>
            <a:pPr lvl="0" algn="ctr">
              <a:lnSpc>
                <a:spcPct val="107899"/>
              </a:lnSpc>
            </a:pPr>
            <a:r>
              <a:rPr lang="en-US" sz="4000" spc="100" dirty="0" smtClean="0">
                <a:solidFill>
                  <a:srgbClr val="FFFFFF"/>
                </a:solidFill>
                <a:latin typeface="Pretendard Medium"/>
              </a:rPr>
              <a:t>IV. </a:t>
            </a:r>
            <a:r>
              <a:rPr lang="en-US" sz="3600" spc="100" dirty="0">
                <a:solidFill>
                  <a:schemeClr val="bg1"/>
                </a:solidFill>
                <a:latin typeface="Pretendard Medium"/>
              </a:rPr>
              <a:t>Int</a:t>
            </a:r>
            <a:r>
              <a:rPr lang="en-US" sz="3600" spc="100" dirty="0">
                <a:solidFill>
                  <a:srgbClr val="002060"/>
                </a:solidFill>
                <a:latin typeface="Pretendard Medium"/>
              </a:rPr>
              <a:t>ernational Cooperation Strategies on Digital Assets Regulation</a:t>
            </a:r>
            <a:endParaRPr lang="en-US" sz="4000" spc="100" dirty="0">
              <a:solidFill>
                <a:srgbClr val="002060"/>
              </a:solidFill>
              <a:latin typeface="Pretendard Medium"/>
            </a:endParaRP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r>
              <a:rPr lang="en-US" altLang="ko-KR" sz="3600" b="1" dirty="0" smtClean="0">
                <a:ea typeface="Pretendard SemiBold"/>
              </a:rPr>
              <a:t>(3</a:t>
            </a:r>
            <a:r>
              <a:rPr lang="en-US" altLang="ko-KR" sz="3600" b="1" dirty="0">
                <a:ea typeface="Pretendard SemiBold"/>
              </a:rPr>
              <a:t>) Financial Stability Board(FSB) (in July 2023</a:t>
            </a:r>
            <a:r>
              <a:rPr lang="en-US" altLang="ko-KR" sz="3600" b="1" dirty="0" smtClean="0">
                <a:ea typeface="Pretendard SemiBold"/>
              </a:rPr>
              <a:t>)</a:t>
            </a:r>
          </a:p>
          <a:p>
            <a:pPr fontAlgn="base" latinLnBrk="1"/>
            <a:endParaRPr lang="en-US" altLang="ko-KR" sz="3600" b="1" dirty="0" smtClean="0">
              <a:ea typeface="Pretendard SemiBold"/>
            </a:endParaRPr>
          </a:p>
          <a:p>
            <a:pPr fontAlgn="base" latinLnBrk="1"/>
            <a:r>
              <a:rPr lang="en-US" altLang="ko-KR" sz="3200" dirty="0">
                <a:ea typeface="Pretendard SemiBold"/>
              </a:rPr>
              <a:t>[</a:t>
            </a:r>
            <a:r>
              <a:rPr lang="en-US" altLang="ko-KR" sz="3200" b="1" dirty="0">
                <a:ea typeface="Pretendard SemiBold"/>
              </a:rPr>
              <a:t> </a:t>
            </a:r>
            <a:r>
              <a:rPr lang="en-US" altLang="ko-KR" sz="3200" dirty="0">
                <a:ea typeface="Pretendard SemiBold"/>
              </a:rPr>
              <a:t>Report :</a:t>
            </a:r>
            <a:r>
              <a:rPr lang="en-US" altLang="ko-KR" sz="3200" b="1" dirty="0">
                <a:ea typeface="Pretendard SemiBold"/>
              </a:rPr>
              <a:t> high-level recommendations on the global regulatory framework for crypto-asset activities</a:t>
            </a:r>
            <a:r>
              <a:rPr lang="en-US" altLang="ko-KR" sz="3200" dirty="0">
                <a:ea typeface="Pretendard SemiBold"/>
              </a:rPr>
              <a:t>]</a:t>
            </a:r>
          </a:p>
          <a:p>
            <a:pPr fontAlgn="base" latinLnBrk="1"/>
            <a:endParaRPr lang="en-US" altLang="ko-KR" sz="2400" b="1" dirty="0" smtClean="0">
              <a:ea typeface="Pretendard SemiBold"/>
            </a:endParaRPr>
          </a:p>
          <a:p>
            <a:pPr fontAlgn="base" latinLnBrk="1"/>
            <a:r>
              <a:rPr lang="en-US" altLang="ko-KR" sz="2800" dirty="0">
                <a:solidFill>
                  <a:srgbClr val="00074E"/>
                </a:solidFill>
                <a:ea typeface="Pretendard SemiBold"/>
              </a:rPr>
              <a:t>①</a:t>
            </a:r>
            <a:r>
              <a:rPr lang="en-US" altLang="ko-KR" sz="3600" dirty="0">
                <a:solidFill>
                  <a:srgbClr val="00074E"/>
                </a:solidFill>
                <a:ea typeface="Pretendard SemiBold"/>
              </a:rPr>
              <a:t> the regulatory powers and tools that should be available to authorities for the supervision of crypto asset activities </a:t>
            </a:r>
          </a:p>
          <a:p>
            <a:pPr fontAlgn="base" latinLnBrk="1"/>
            <a:endParaRPr lang="en-US" altLang="ko-KR" sz="3600" dirty="0">
              <a:solidFill>
                <a:srgbClr val="00074E"/>
              </a:solidFill>
              <a:ea typeface="Pretendard SemiBold"/>
            </a:endParaRPr>
          </a:p>
          <a:p>
            <a:pPr fontAlgn="base" latinLnBrk="1"/>
            <a:r>
              <a:rPr lang="en-US" altLang="ko-KR" sz="2800" dirty="0">
                <a:solidFill>
                  <a:srgbClr val="00074E"/>
                </a:solidFill>
                <a:ea typeface="Pretendard SemiBold"/>
              </a:rPr>
              <a:t>②</a:t>
            </a:r>
            <a:r>
              <a:rPr lang="en-US" altLang="ko-KR" sz="3600" dirty="0">
                <a:solidFill>
                  <a:srgbClr val="00074E"/>
                </a:solidFill>
                <a:ea typeface="Pretendard SemiBold"/>
              </a:rPr>
              <a:t> the need for a comprehensive regulatory framework </a:t>
            </a:r>
          </a:p>
          <a:p>
            <a:pPr fontAlgn="base" latinLnBrk="1"/>
            <a:endParaRPr lang="en-US" altLang="ko-KR" sz="3600" dirty="0">
              <a:solidFill>
                <a:srgbClr val="00074E"/>
              </a:solidFill>
              <a:ea typeface="Pretendard SemiBold"/>
            </a:endParaRPr>
          </a:p>
          <a:p>
            <a:pPr fontAlgn="base" latinLnBrk="1"/>
            <a:r>
              <a:rPr lang="en-US" altLang="ko-KR" sz="2800" dirty="0">
                <a:solidFill>
                  <a:srgbClr val="00074E"/>
                </a:solidFill>
                <a:ea typeface="Pretendard SemiBold"/>
              </a:rPr>
              <a:t>③</a:t>
            </a:r>
            <a:r>
              <a:rPr lang="en-US" altLang="ko-KR" sz="3600" dirty="0">
                <a:solidFill>
                  <a:srgbClr val="00074E"/>
                </a:solidFill>
                <a:ea typeface="Pretendard SemiBold"/>
              </a:rPr>
              <a:t> cross border cooperation, coordination and information sharing</a:t>
            </a:r>
            <a:r>
              <a:rPr lang="en-US" altLang="ko-KR" sz="3600" dirty="0" smtClean="0">
                <a:solidFill>
                  <a:srgbClr val="00074E"/>
                </a:solidFill>
                <a:ea typeface="Pretendard SemiBold"/>
              </a:rPr>
              <a:t>,</a:t>
            </a:r>
          </a:p>
          <a:p>
            <a:pPr fontAlgn="base" latinLnBrk="1"/>
            <a:endParaRPr lang="en-US" altLang="ko-KR" sz="3600" dirty="0" smtClean="0">
              <a:solidFill>
                <a:srgbClr val="00074E"/>
              </a:solidFill>
              <a:ea typeface="Pretendard SemiBold"/>
            </a:endParaRPr>
          </a:p>
          <a:p>
            <a:pPr fontAlgn="base" latinLnBrk="1"/>
            <a:r>
              <a:rPr lang="en-US" altLang="ko-KR" sz="2800" dirty="0" smtClean="0">
                <a:solidFill>
                  <a:srgbClr val="00074E"/>
                </a:solidFill>
                <a:ea typeface="Pretendard SemiBold"/>
              </a:rPr>
              <a:t>④</a:t>
            </a:r>
            <a:r>
              <a:rPr lang="en-US" altLang="ko-KR" sz="3600" dirty="0">
                <a:solidFill>
                  <a:srgbClr val="00074E"/>
                </a:solidFill>
                <a:ea typeface="Pretendard SemiBold"/>
              </a:rPr>
              <a:t>(d) governance </a:t>
            </a:r>
          </a:p>
        </p:txBody>
      </p:sp>
    </p:spTree>
    <p:extLst>
      <p:ext uri="{BB962C8B-B14F-4D97-AF65-F5344CB8AC3E}">
        <p14:creationId xmlns:p14="http://schemas.microsoft.com/office/powerpoint/2010/main" val="22412537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447800" y="401983"/>
            <a:ext cx="16713200" cy="1490011"/>
          </a:xfrm>
          <a:prstGeom prst="rect">
            <a:avLst/>
          </a:prstGeom>
        </p:spPr>
        <p:txBody>
          <a:bodyPr lIns="0" tIns="0" rIns="0" bIns="0" rtlCol="0" anchor="ctr"/>
          <a:lstStyle/>
          <a:p>
            <a:pPr lvl="0" algn="ctr">
              <a:lnSpc>
                <a:spcPct val="107899"/>
              </a:lnSpc>
            </a:pPr>
            <a:r>
              <a:rPr lang="en-US" sz="4000" spc="100" dirty="0" smtClean="0">
                <a:solidFill>
                  <a:srgbClr val="FFFFFF"/>
                </a:solidFill>
                <a:latin typeface="Pretendard Medium"/>
              </a:rPr>
              <a:t>IV. </a:t>
            </a:r>
            <a:r>
              <a:rPr lang="en-US" sz="3600" spc="100" dirty="0">
                <a:solidFill>
                  <a:schemeClr val="bg1"/>
                </a:solidFill>
                <a:latin typeface="Pretendard Medium"/>
              </a:rPr>
              <a:t>Int</a:t>
            </a:r>
            <a:r>
              <a:rPr lang="en-US" sz="3600" spc="100" dirty="0">
                <a:solidFill>
                  <a:srgbClr val="002060"/>
                </a:solidFill>
                <a:latin typeface="Pretendard Medium"/>
              </a:rPr>
              <a:t>ernational Cooperation Strategies on Digital Assets Regulation</a:t>
            </a:r>
            <a:endParaRPr lang="en-US" sz="4000" spc="100" dirty="0">
              <a:solidFill>
                <a:srgbClr val="002060"/>
              </a:solidFill>
              <a:latin typeface="Pretendard Medium"/>
            </a:endParaRP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endParaRPr lang="en-US" altLang="ko-KR" sz="2400" b="1" dirty="0" smtClean="0">
              <a:ea typeface="Pretendard SemiBold"/>
            </a:endParaRPr>
          </a:p>
          <a:p>
            <a:pPr fontAlgn="base" latinLnBrk="1"/>
            <a:r>
              <a:rPr lang="en-US" altLang="ko-KR" sz="2800" dirty="0">
                <a:solidFill>
                  <a:srgbClr val="00074E"/>
                </a:solidFill>
                <a:ea typeface="Pretendard SemiBold"/>
              </a:rPr>
              <a:t>⑤</a:t>
            </a:r>
            <a:r>
              <a:rPr lang="en-US" altLang="ko-KR" sz="3600" dirty="0">
                <a:solidFill>
                  <a:srgbClr val="00074E"/>
                </a:solidFill>
                <a:ea typeface="Pretendard SemiBold"/>
              </a:rPr>
              <a:t> risk management </a:t>
            </a:r>
          </a:p>
          <a:p>
            <a:pPr fontAlgn="base" latinLnBrk="1"/>
            <a:endParaRPr lang="en-US" altLang="ko-KR" sz="3600" dirty="0">
              <a:solidFill>
                <a:srgbClr val="00074E"/>
              </a:solidFill>
              <a:ea typeface="Pretendard SemiBold"/>
            </a:endParaRPr>
          </a:p>
          <a:p>
            <a:pPr fontAlgn="base" latinLnBrk="1"/>
            <a:r>
              <a:rPr lang="en-US" altLang="ko-KR" sz="2800" dirty="0">
                <a:solidFill>
                  <a:srgbClr val="00074E"/>
                </a:solidFill>
                <a:ea typeface="Pretendard SemiBold"/>
              </a:rPr>
              <a:t>⑥</a:t>
            </a:r>
            <a:r>
              <a:rPr lang="en-US" altLang="ko-KR" sz="3600" dirty="0">
                <a:solidFill>
                  <a:srgbClr val="00074E"/>
                </a:solidFill>
                <a:ea typeface="Pretendard SemiBold"/>
              </a:rPr>
              <a:t> data collection (including recording and reporting) </a:t>
            </a:r>
            <a:endParaRPr lang="en-US" altLang="ko-KR" sz="3600" dirty="0" smtClean="0">
              <a:solidFill>
                <a:srgbClr val="00074E"/>
              </a:solidFill>
              <a:ea typeface="Pretendard SemiBold"/>
            </a:endParaRPr>
          </a:p>
          <a:p>
            <a:pPr fontAlgn="base" latinLnBrk="1"/>
            <a:endParaRPr lang="en-US" altLang="ko-KR" sz="3600" dirty="0">
              <a:solidFill>
                <a:srgbClr val="00074E"/>
              </a:solidFill>
              <a:ea typeface="Pretendard SemiBold"/>
            </a:endParaRPr>
          </a:p>
          <a:p>
            <a:pPr fontAlgn="base" latinLnBrk="1"/>
            <a:r>
              <a:rPr lang="en-US" altLang="ko-KR" sz="2800" dirty="0">
                <a:solidFill>
                  <a:srgbClr val="00074E"/>
                </a:solidFill>
                <a:ea typeface="Pretendard SemiBold"/>
              </a:rPr>
              <a:t>⑦ </a:t>
            </a:r>
            <a:r>
              <a:rPr lang="en-US" altLang="ko-KR" sz="3600" dirty="0">
                <a:solidFill>
                  <a:srgbClr val="00074E"/>
                </a:solidFill>
                <a:ea typeface="Pretendard SemiBold"/>
              </a:rPr>
              <a:t>disclosures </a:t>
            </a:r>
          </a:p>
          <a:p>
            <a:pPr fontAlgn="base" latinLnBrk="1"/>
            <a:endParaRPr lang="en-US" altLang="ko-KR" sz="3600" dirty="0">
              <a:solidFill>
                <a:srgbClr val="00074E"/>
              </a:solidFill>
              <a:ea typeface="Pretendard SemiBold"/>
            </a:endParaRPr>
          </a:p>
          <a:p>
            <a:pPr fontAlgn="base" latinLnBrk="1"/>
            <a:r>
              <a:rPr lang="en-US" altLang="ko-KR" sz="2800" dirty="0">
                <a:solidFill>
                  <a:srgbClr val="00074E"/>
                </a:solidFill>
                <a:ea typeface="Pretendard SemiBold"/>
              </a:rPr>
              <a:t>⑧</a:t>
            </a:r>
            <a:r>
              <a:rPr lang="en-US" altLang="ko-KR" sz="3600" dirty="0">
                <a:solidFill>
                  <a:srgbClr val="00074E"/>
                </a:solidFill>
                <a:ea typeface="Pretendard SemiBold"/>
              </a:rPr>
              <a:t> financial stability risks as it relates to interconnections and interdependencies </a:t>
            </a:r>
          </a:p>
          <a:p>
            <a:pPr fontAlgn="base" latinLnBrk="1"/>
            <a:endParaRPr lang="en-US" altLang="ko-KR" sz="3600" dirty="0">
              <a:solidFill>
                <a:srgbClr val="00074E"/>
              </a:solidFill>
              <a:ea typeface="Pretendard SemiBold"/>
            </a:endParaRPr>
          </a:p>
          <a:p>
            <a:pPr fontAlgn="base" latinLnBrk="1"/>
            <a:r>
              <a:rPr lang="en-US" altLang="ko-KR" sz="2800" dirty="0">
                <a:solidFill>
                  <a:srgbClr val="00074E"/>
                </a:solidFill>
                <a:ea typeface="Pretendard SemiBold"/>
              </a:rPr>
              <a:t>⑨</a:t>
            </a:r>
            <a:r>
              <a:rPr lang="en-US" altLang="ko-KR" sz="3600" dirty="0">
                <a:solidFill>
                  <a:srgbClr val="00074E"/>
                </a:solidFill>
                <a:ea typeface="Pretendard SemiBold"/>
              </a:rPr>
              <a:t> comprehensive regulation of crypto-asset service providers with multiple functions</a:t>
            </a:r>
            <a:endParaRPr lang="en-US" altLang="ko-KR" sz="4400" dirty="0">
              <a:solidFill>
                <a:srgbClr val="00074E"/>
              </a:solidFill>
              <a:ea typeface="Pretendard SemiBold"/>
            </a:endParaRPr>
          </a:p>
        </p:txBody>
      </p:sp>
    </p:spTree>
    <p:extLst>
      <p:ext uri="{BB962C8B-B14F-4D97-AF65-F5344CB8AC3E}">
        <p14:creationId xmlns:p14="http://schemas.microsoft.com/office/powerpoint/2010/main" val="228471006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447800" y="401983"/>
            <a:ext cx="16713200" cy="1490011"/>
          </a:xfrm>
          <a:prstGeom prst="rect">
            <a:avLst/>
          </a:prstGeom>
        </p:spPr>
        <p:txBody>
          <a:bodyPr lIns="0" tIns="0" rIns="0" bIns="0" rtlCol="0" anchor="ctr"/>
          <a:lstStyle/>
          <a:p>
            <a:pPr lvl="0" algn="ctr">
              <a:lnSpc>
                <a:spcPct val="107899"/>
              </a:lnSpc>
            </a:pPr>
            <a:r>
              <a:rPr lang="en-US" sz="4000" spc="100" dirty="0" smtClean="0">
                <a:solidFill>
                  <a:srgbClr val="FFFFFF"/>
                </a:solidFill>
                <a:latin typeface="Pretendard Medium"/>
              </a:rPr>
              <a:t>IV. </a:t>
            </a:r>
            <a:r>
              <a:rPr lang="en-US" sz="3600" spc="100" dirty="0">
                <a:solidFill>
                  <a:schemeClr val="bg1"/>
                </a:solidFill>
                <a:latin typeface="Pretendard Medium"/>
              </a:rPr>
              <a:t>Int</a:t>
            </a:r>
            <a:r>
              <a:rPr lang="en-US" sz="3600" spc="100" dirty="0">
                <a:solidFill>
                  <a:srgbClr val="002060"/>
                </a:solidFill>
                <a:latin typeface="Pretendard Medium"/>
              </a:rPr>
              <a:t>ernational Cooperation Strategies on Digital Assets Regulation</a:t>
            </a:r>
            <a:endParaRPr lang="en-US" sz="4000" spc="100" dirty="0">
              <a:solidFill>
                <a:srgbClr val="002060"/>
              </a:solidFill>
              <a:latin typeface="Pretendard Medium"/>
            </a:endParaRP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r>
              <a:rPr lang="en-US" altLang="ko-KR" sz="3600" b="1" dirty="0">
                <a:ea typeface="Pretendard SemiBold"/>
              </a:rPr>
              <a:t>(4) International Organization of Securities Commissions (IOSCO) (in November 2023</a:t>
            </a:r>
            <a:r>
              <a:rPr lang="en-US" altLang="ko-KR" sz="3600" b="1" dirty="0" smtClean="0">
                <a:ea typeface="Pretendard SemiBold"/>
              </a:rPr>
              <a:t>)</a:t>
            </a:r>
          </a:p>
          <a:p>
            <a:pPr fontAlgn="base" latinLnBrk="1"/>
            <a:endParaRPr lang="en-US" altLang="ko-KR" sz="3600" b="1" dirty="0">
              <a:ea typeface="Pretendard SemiBold"/>
            </a:endParaRPr>
          </a:p>
          <a:p>
            <a:pPr fontAlgn="base" latinLnBrk="1"/>
            <a:r>
              <a:rPr lang="en-US" altLang="ko-KR" sz="3200" dirty="0">
                <a:ea typeface="Pretendard SemiBold"/>
              </a:rPr>
              <a:t>[Report : </a:t>
            </a:r>
            <a:r>
              <a:rPr lang="en-US" altLang="ko-KR" sz="3200" b="1" dirty="0">
                <a:ea typeface="Pretendard SemiBold"/>
              </a:rPr>
              <a:t>policy recommendations for Crypto and Digital Asset Markets</a:t>
            </a:r>
            <a:r>
              <a:rPr lang="en-US" altLang="ko-KR" sz="3200" dirty="0">
                <a:ea typeface="Pretendard SemiBold"/>
              </a:rPr>
              <a:t>] </a:t>
            </a:r>
            <a:endParaRPr lang="en-US" altLang="ko-KR" sz="3200" dirty="0" smtClean="0">
              <a:ea typeface="Pretendard SemiBold"/>
            </a:endParaRPr>
          </a:p>
          <a:p>
            <a:pPr fontAlgn="base" latinLnBrk="1"/>
            <a:endParaRPr lang="en-US" altLang="ko-KR" sz="2400" b="1" dirty="0" smtClean="0">
              <a:ea typeface="Pretendard SemiBold"/>
            </a:endParaRPr>
          </a:p>
          <a:p>
            <a:pPr fontAlgn="base" latinLnBrk="1"/>
            <a:r>
              <a:rPr lang="en-US" altLang="ko-KR" sz="2800" dirty="0">
                <a:solidFill>
                  <a:srgbClr val="00074E"/>
                </a:solidFill>
                <a:ea typeface="Pretendard SemiBold"/>
              </a:rPr>
              <a:t>①</a:t>
            </a:r>
            <a:r>
              <a:rPr lang="en-US" altLang="ko-KR" sz="3600" dirty="0">
                <a:solidFill>
                  <a:srgbClr val="00074E"/>
                </a:solidFill>
                <a:ea typeface="Pretendard SemiBold"/>
              </a:rPr>
              <a:t> conflicts of interest </a:t>
            </a:r>
          </a:p>
          <a:p>
            <a:pPr fontAlgn="base" latinLnBrk="1"/>
            <a:r>
              <a:rPr lang="en-US" altLang="ko-KR" sz="2800" dirty="0">
                <a:solidFill>
                  <a:srgbClr val="00074E"/>
                </a:solidFill>
                <a:ea typeface="Pretendard SemiBold"/>
              </a:rPr>
              <a:t>②</a:t>
            </a:r>
            <a:r>
              <a:rPr lang="en-US" altLang="ko-KR" sz="3600" dirty="0">
                <a:solidFill>
                  <a:srgbClr val="00074E"/>
                </a:solidFill>
                <a:ea typeface="Pretendard SemiBold"/>
              </a:rPr>
              <a:t> market manipulation, insider trading and fraud </a:t>
            </a:r>
          </a:p>
          <a:p>
            <a:pPr fontAlgn="base" latinLnBrk="1"/>
            <a:r>
              <a:rPr lang="en-US" altLang="ko-KR" sz="2800" dirty="0">
                <a:solidFill>
                  <a:srgbClr val="00074E"/>
                </a:solidFill>
                <a:ea typeface="Pretendard SemiBold"/>
              </a:rPr>
              <a:t>③ </a:t>
            </a:r>
            <a:r>
              <a:rPr lang="en-US" altLang="ko-KR" sz="3600" dirty="0">
                <a:solidFill>
                  <a:srgbClr val="00074E"/>
                </a:solidFill>
                <a:ea typeface="Pretendard SemiBold"/>
              </a:rPr>
              <a:t>cross-border risks and regulatory co-operation </a:t>
            </a:r>
          </a:p>
          <a:p>
            <a:pPr fontAlgn="base" latinLnBrk="1"/>
            <a:r>
              <a:rPr lang="en-US" altLang="ko-KR" sz="2800" dirty="0">
                <a:solidFill>
                  <a:srgbClr val="00074E"/>
                </a:solidFill>
                <a:ea typeface="Pretendard SemiBold"/>
              </a:rPr>
              <a:t>④</a:t>
            </a:r>
            <a:r>
              <a:rPr lang="en-US" altLang="ko-KR" sz="3600" dirty="0">
                <a:solidFill>
                  <a:srgbClr val="00074E"/>
                </a:solidFill>
                <a:ea typeface="Pretendard SemiBold"/>
              </a:rPr>
              <a:t> custody and client asset protection</a:t>
            </a:r>
          </a:p>
          <a:p>
            <a:pPr fontAlgn="base" latinLnBrk="1"/>
            <a:r>
              <a:rPr lang="en-US" altLang="ko-KR" sz="2800" dirty="0">
                <a:solidFill>
                  <a:srgbClr val="00074E"/>
                </a:solidFill>
                <a:ea typeface="Pretendard SemiBold"/>
              </a:rPr>
              <a:t>⑤ </a:t>
            </a:r>
            <a:r>
              <a:rPr lang="en-US" altLang="ko-KR" sz="3600" dirty="0">
                <a:solidFill>
                  <a:srgbClr val="00074E"/>
                </a:solidFill>
                <a:ea typeface="Pretendard SemiBold"/>
              </a:rPr>
              <a:t>operational and technological risk</a:t>
            </a:r>
          </a:p>
          <a:p>
            <a:pPr fontAlgn="base" latinLnBrk="1"/>
            <a:r>
              <a:rPr lang="en-US" altLang="ko-KR" sz="2800" dirty="0">
                <a:solidFill>
                  <a:srgbClr val="00074E"/>
                </a:solidFill>
                <a:ea typeface="Pretendard SemiBold"/>
              </a:rPr>
              <a:t>⑥</a:t>
            </a:r>
            <a:r>
              <a:rPr lang="en-US" altLang="ko-KR" sz="3600" dirty="0">
                <a:solidFill>
                  <a:srgbClr val="00074E"/>
                </a:solidFill>
                <a:ea typeface="Pretendard SemiBold"/>
              </a:rPr>
              <a:t> retail access, suitability, and distribution</a:t>
            </a:r>
          </a:p>
        </p:txBody>
      </p:sp>
    </p:spTree>
    <p:extLst>
      <p:ext uri="{BB962C8B-B14F-4D97-AF65-F5344CB8AC3E}">
        <p14:creationId xmlns:p14="http://schemas.microsoft.com/office/powerpoint/2010/main" val="226799264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447800" y="401983"/>
            <a:ext cx="16713200" cy="1490011"/>
          </a:xfrm>
          <a:prstGeom prst="rect">
            <a:avLst/>
          </a:prstGeom>
        </p:spPr>
        <p:txBody>
          <a:bodyPr lIns="0" tIns="0" rIns="0" bIns="0" rtlCol="0" anchor="ctr"/>
          <a:lstStyle/>
          <a:p>
            <a:pPr lvl="0" algn="ctr">
              <a:lnSpc>
                <a:spcPct val="107899"/>
              </a:lnSpc>
            </a:pPr>
            <a:r>
              <a:rPr lang="en-US" sz="4000" spc="100" dirty="0" smtClean="0">
                <a:solidFill>
                  <a:srgbClr val="FFFFFF"/>
                </a:solidFill>
                <a:latin typeface="Pretendard Medium"/>
              </a:rPr>
              <a:t>IV. </a:t>
            </a:r>
            <a:r>
              <a:rPr lang="en-US" sz="3600" spc="100" dirty="0">
                <a:solidFill>
                  <a:schemeClr val="bg1"/>
                </a:solidFill>
                <a:latin typeface="Pretendard Medium"/>
              </a:rPr>
              <a:t>Int</a:t>
            </a:r>
            <a:r>
              <a:rPr lang="en-US" sz="3600" spc="100" dirty="0">
                <a:solidFill>
                  <a:srgbClr val="002060"/>
                </a:solidFill>
                <a:latin typeface="Pretendard Medium"/>
              </a:rPr>
              <a:t>ernational Cooperation Strategies on Digital Assets Regulation</a:t>
            </a:r>
            <a:endParaRPr lang="en-US" sz="4000" spc="100" dirty="0">
              <a:solidFill>
                <a:srgbClr val="002060"/>
              </a:solidFill>
              <a:latin typeface="Pretendard Medium"/>
            </a:endParaRP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r>
              <a:rPr lang="en-US" altLang="ko-KR" sz="3600" b="1" dirty="0">
                <a:ea typeface="Pretendard SemiBold"/>
              </a:rPr>
              <a:t>(5) World Economic Forum (in October 2024</a:t>
            </a:r>
            <a:r>
              <a:rPr lang="en-US" altLang="ko-KR" sz="3600" b="1" dirty="0" smtClean="0">
                <a:ea typeface="Pretendard SemiBold"/>
              </a:rPr>
              <a:t>)</a:t>
            </a:r>
          </a:p>
          <a:p>
            <a:pPr fontAlgn="base" latinLnBrk="1"/>
            <a:endParaRPr lang="en-US" altLang="ko-KR" sz="3600" b="1" dirty="0">
              <a:ea typeface="Pretendard SemiBold"/>
            </a:endParaRPr>
          </a:p>
          <a:p>
            <a:pPr fontAlgn="base" latinLnBrk="1"/>
            <a:r>
              <a:rPr lang="en-US" altLang="ko-KR" sz="3200" dirty="0">
                <a:ea typeface="Pretendard SemiBold"/>
              </a:rPr>
              <a:t>[Report : </a:t>
            </a:r>
            <a:r>
              <a:rPr lang="en-US" altLang="ko-KR" sz="3200" b="1" dirty="0">
                <a:ea typeface="Pretendard SemiBold"/>
              </a:rPr>
              <a:t>Digital Assets Regulation: Insights from Jurisdictional Approaches</a:t>
            </a:r>
            <a:r>
              <a:rPr lang="en-US" altLang="ko-KR" sz="3200" dirty="0">
                <a:ea typeface="Pretendard SemiBold"/>
              </a:rPr>
              <a:t>] →</a:t>
            </a:r>
            <a:r>
              <a:rPr lang="en-US" altLang="ko-KR" sz="3200" b="1" dirty="0">
                <a:ea typeface="Pretendard SemiBold"/>
              </a:rPr>
              <a:t> </a:t>
            </a:r>
            <a:r>
              <a:rPr lang="en-US" altLang="ko-KR" sz="3200" b="1" dirty="0" smtClean="0">
                <a:ea typeface="Pretendard SemiBold"/>
              </a:rPr>
              <a:t>Recommendations</a:t>
            </a:r>
          </a:p>
          <a:p>
            <a:pPr fontAlgn="base" latinLnBrk="1"/>
            <a:endParaRPr lang="en-US" altLang="ko-KR" sz="2400" b="1" dirty="0" smtClean="0">
              <a:ea typeface="Pretendard SemiBold"/>
            </a:endParaRPr>
          </a:p>
          <a:p>
            <a:pPr fontAlgn="base" latinLnBrk="1"/>
            <a:r>
              <a:rPr lang="en-US" altLang="ko-KR" sz="2800" dirty="0" smtClean="0">
                <a:solidFill>
                  <a:srgbClr val="00074E"/>
                </a:solidFill>
                <a:ea typeface="Pretendard SemiBold"/>
              </a:rPr>
              <a:t>①</a:t>
            </a:r>
            <a:r>
              <a:rPr lang="en-US" altLang="ko-KR" sz="3600" dirty="0">
                <a:solidFill>
                  <a:srgbClr val="00074E"/>
                </a:solidFill>
                <a:ea typeface="Pretendard SemiBold"/>
              </a:rPr>
              <a:t> Anti-Money Laundering(AML) &amp; Know Your Customer (KYC</a:t>
            </a:r>
            <a:r>
              <a:rPr lang="en-US" altLang="ko-KR" sz="3600" dirty="0" smtClean="0">
                <a:solidFill>
                  <a:srgbClr val="00074E"/>
                </a:solidFill>
                <a:ea typeface="Pretendard SemiBold"/>
              </a:rPr>
              <a:t>)</a:t>
            </a:r>
          </a:p>
          <a:p>
            <a:pPr fontAlgn="base" latinLnBrk="1"/>
            <a:r>
              <a:rPr lang="en-US" altLang="ko-KR" sz="2800" dirty="0" smtClean="0">
                <a:solidFill>
                  <a:srgbClr val="00074E"/>
                </a:solidFill>
                <a:ea typeface="Pretendard SemiBold"/>
              </a:rPr>
              <a:t>②</a:t>
            </a:r>
            <a:r>
              <a:rPr lang="en-US" altLang="ko-KR" sz="3600" dirty="0">
                <a:solidFill>
                  <a:srgbClr val="00074E"/>
                </a:solidFill>
                <a:ea typeface="Pretendard SemiBold"/>
              </a:rPr>
              <a:t> Regulatory &amp; Technical Sandbox</a:t>
            </a:r>
          </a:p>
          <a:p>
            <a:pPr fontAlgn="base" latinLnBrk="1"/>
            <a:r>
              <a:rPr lang="en-US" altLang="ko-KR" sz="2800" dirty="0" smtClean="0">
                <a:solidFill>
                  <a:srgbClr val="00074E"/>
                </a:solidFill>
                <a:ea typeface="Pretendard SemiBold"/>
              </a:rPr>
              <a:t>③ </a:t>
            </a:r>
            <a:r>
              <a:rPr lang="en-US" altLang="ko-KR" sz="3600" dirty="0">
                <a:solidFill>
                  <a:srgbClr val="00074E"/>
                </a:solidFill>
                <a:ea typeface="Pretendard SemiBold"/>
              </a:rPr>
              <a:t>Decentralized Finance(</a:t>
            </a:r>
            <a:r>
              <a:rPr lang="en-US" altLang="ko-KR" sz="3600" dirty="0" err="1">
                <a:solidFill>
                  <a:srgbClr val="00074E"/>
                </a:solidFill>
                <a:ea typeface="Pretendard SemiBold"/>
              </a:rPr>
              <a:t>DeFi</a:t>
            </a:r>
            <a:r>
              <a:rPr lang="en-US" altLang="ko-KR" sz="3600" dirty="0">
                <a:solidFill>
                  <a:srgbClr val="00074E"/>
                </a:solidFill>
                <a:ea typeface="Pretendard SemiBold"/>
              </a:rPr>
              <a:t>)</a:t>
            </a:r>
          </a:p>
          <a:p>
            <a:pPr fontAlgn="base" latinLnBrk="1"/>
            <a:r>
              <a:rPr lang="en-US" altLang="ko-KR" sz="2800" dirty="0" smtClean="0">
                <a:solidFill>
                  <a:srgbClr val="00074E"/>
                </a:solidFill>
                <a:ea typeface="Pretendard SemiBold"/>
              </a:rPr>
              <a:t>④</a:t>
            </a:r>
            <a:r>
              <a:rPr lang="en-US" altLang="ko-KR" sz="3600" dirty="0">
                <a:solidFill>
                  <a:srgbClr val="00074E"/>
                </a:solidFill>
                <a:ea typeface="Pretendard SemiBold"/>
              </a:rPr>
              <a:t> Privacy &amp; Security </a:t>
            </a:r>
            <a:r>
              <a:rPr lang="en-US" altLang="ko-KR" sz="3600" dirty="0" smtClean="0">
                <a:solidFill>
                  <a:srgbClr val="00074E"/>
                </a:solidFill>
                <a:ea typeface="Pretendard SemiBold"/>
              </a:rPr>
              <a:t>Policy</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 Global Cooperation</a:t>
            </a:r>
          </a:p>
        </p:txBody>
      </p:sp>
    </p:spTree>
    <p:extLst>
      <p:ext uri="{BB962C8B-B14F-4D97-AF65-F5344CB8AC3E}">
        <p14:creationId xmlns:p14="http://schemas.microsoft.com/office/powerpoint/2010/main" val="361769180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15950" y="660249"/>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447800" y="401983"/>
            <a:ext cx="16713200" cy="1490011"/>
          </a:xfrm>
          <a:prstGeom prst="rect">
            <a:avLst/>
          </a:prstGeom>
        </p:spPr>
        <p:txBody>
          <a:bodyPr lIns="0" tIns="0" rIns="0" bIns="0" rtlCol="0" anchor="ctr"/>
          <a:lstStyle/>
          <a:p>
            <a:pPr lvl="0" algn="ctr">
              <a:lnSpc>
                <a:spcPct val="107899"/>
              </a:lnSpc>
            </a:pPr>
            <a:r>
              <a:rPr lang="en-US" sz="4000" spc="100" dirty="0" smtClean="0">
                <a:solidFill>
                  <a:srgbClr val="FFFFFF"/>
                </a:solidFill>
                <a:latin typeface="Pretendard Medium"/>
              </a:rPr>
              <a:t>IV. </a:t>
            </a:r>
            <a:r>
              <a:rPr lang="en-US" sz="3600" spc="100" dirty="0">
                <a:solidFill>
                  <a:schemeClr val="bg1"/>
                </a:solidFill>
                <a:latin typeface="Pretendard Medium"/>
              </a:rPr>
              <a:t>Int</a:t>
            </a:r>
            <a:r>
              <a:rPr lang="en-US" sz="3600" spc="100" dirty="0">
                <a:solidFill>
                  <a:srgbClr val="002060"/>
                </a:solidFill>
                <a:latin typeface="Pretendard Medium"/>
              </a:rPr>
              <a:t>ernational Cooperation Strategies on Digital Assets Regulation</a:t>
            </a:r>
            <a:endParaRPr lang="en-US" sz="4000" spc="100" dirty="0">
              <a:solidFill>
                <a:srgbClr val="002060"/>
              </a:solidFill>
              <a:latin typeface="Pretendard Medium"/>
            </a:endParaRPr>
          </a:p>
        </p:txBody>
      </p:sp>
      <p:sp>
        <p:nvSpPr>
          <p:cNvPr id="14" name="TextBox 14"/>
          <p:cNvSpPr txBox="1"/>
          <p:nvPr/>
        </p:nvSpPr>
        <p:spPr>
          <a:xfrm>
            <a:off x="949518" y="2133143"/>
            <a:ext cx="16558260" cy="7606999"/>
          </a:xfrm>
          <a:prstGeom prst="rect">
            <a:avLst/>
          </a:prstGeom>
        </p:spPr>
        <p:txBody>
          <a:bodyPr lIns="0" tIns="0" rIns="0" bIns="0" rtlCol="0" anchor="ctr"/>
          <a:lstStyle/>
          <a:p>
            <a:pPr fontAlgn="base" latinLnBrk="1"/>
            <a:r>
              <a:rPr lang="en-US" altLang="ko-KR" sz="4000" b="1" dirty="0"/>
              <a:t>2. US Treasury &amp; </a:t>
            </a:r>
            <a:r>
              <a:rPr lang="en-US" altLang="ko-KR" sz="4000" b="1" dirty="0" smtClean="0"/>
              <a:t>Justice</a:t>
            </a:r>
          </a:p>
          <a:p>
            <a:pPr fontAlgn="base" latinLnBrk="1"/>
            <a:endParaRPr lang="en-US" altLang="ko-KR" sz="4000" b="1" dirty="0" smtClean="0"/>
          </a:p>
          <a:p>
            <a:pPr marL="742950" indent="-742950" fontAlgn="base" latinLnBrk="1">
              <a:buAutoNum type="arabicParenBoth"/>
            </a:pPr>
            <a:r>
              <a:rPr lang="en-US" altLang="ko-KR" sz="3600" b="1" dirty="0" smtClean="0">
                <a:ea typeface="Pretendard SemiBold"/>
              </a:rPr>
              <a:t>Treasury</a:t>
            </a:r>
          </a:p>
          <a:p>
            <a:pPr marL="742950" indent="-742950" fontAlgn="base" latinLnBrk="1">
              <a:buAutoNum type="arabicParenBoth"/>
            </a:pPr>
            <a:endParaRPr lang="en-US" altLang="ko-KR" sz="2400" b="1" dirty="0">
              <a:ea typeface="Pretendard SemiBold"/>
            </a:endParaRPr>
          </a:p>
          <a:p>
            <a:pPr fontAlgn="base" latinLnBrk="1"/>
            <a:r>
              <a:rPr lang="en-US" altLang="ko-KR" sz="3200" dirty="0">
                <a:solidFill>
                  <a:srgbClr val="00074E"/>
                </a:solidFill>
                <a:ea typeface="Pretendard SemiBold"/>
              </a:rPr>
              <a:t>DOT conduct meeting of </a:t>
            </a:r>
            <a:r>
              <a:rPr lang="en-US" altLang="ko-KR" sz="3200" u="sng" dirty="0">
                <a:solidFill>
                  <a:srgbClr val="00074E"/>
                </a:solidFill>
                <a:ea typeface="Pretendard SemiBold"/>
              </a:rPr>
              <a:t>US-UK Financial Regulatory Working Group</a:t>
            </a:r>
            <a:r>
              <a:rPr lang="en-US" altLang="ko-KR" sz="3200" u="sng" dirty="0" smtClean="0">
                <a:solidFill>
                  <a:srgbClr val="00074E"/>
                </a:solidFill>
                <a:ea typeface="Pretendard SemiBold"/>
              </a:rPr>
              <a:t>.</a:t>
            </a:r>
          </a:p>
          <a:p>
            <a:pPr fontAlgn="base" latinLnBrk="1"/>
            <a:endParaRPr lang="en-US" altLang="ko-KR" sz="3200" u="sng" dirty="0">
              <a:solidFill>
                <a:srgbClr val="00074E"/>
              </a:solidFill>
              <a:ea typeface="Pretendard SemiBold"/>
            </a:endParaRPr>
          </a:p>
          <a:p>
            <a:pPr fontAlgn="base" latinLnBrk="1"/>
            <a:r>
              <a:rPr lang="en-US" altLang="ko-KR" sz="3200" dirty="0">
                <a:solidFill>
                  <a:srgbClr val="00074E"/>
                </a:solidFill>
                <a:ea typeface="Pretendard SemiBold"/>
              </a:rPr>
              <a:t>→ The Working Group meeting focused on several key themes including digital assets, and maintained the importance of comprehensive regulation in the area of digital finance, as well as its commitment to fostering responsible digital financial innovation, including through the parallel bilateral Financial Innovation Partnership. </a:t>
            </a:r>
          </a:p>
          <a:p>
            <a:pPr fontAlgn="base" latinLnBrk="1"/>
            <a:endParaRPr lang="en-US" altLang="ko-KR" sz="3600" dirty="0">
              <a:solidFill>
                <a:srgbClr val="00074E"/>
              </a:solidFill>
              <a:ea typeface="Pretendard SemiBold"/>
            </a:endParaRPr>
          </a:p>
          <a:p>
            <a:pPr fontAlgn="base" latinLnBrk="1"/>
            <a:r>
              <a:rPr lang="en-US" altLang="ko-KR" sz="3600" b="1" dirty="0">
                <a:ea typeface="Pretendard SemiBold"/>
              </a:rPr>
              <a:t>(2) </a:t>
            </a:r>
            <a:r>
              <a:rPr lang="en-US" altLang="ko-KR" sz="3600" b="1" dirty="0" smtClean="0">
                <a:ea typeface="Pretendard SemiBold"/>
              </a:rPr>
              <a:t>Justice</a:t>
            </a:r>
          </a:p>
          <a:p>
            <a:pPr fontAlgn="base" latinLnBrk="1"/>
            <a:endParaRPr lang="en-US" altLang="ko-KR" sz="2400" dirty="0">
              <a:solidFill>
                <a:srgbClr val="00074E"/>
              </a:solidFill>
              <a:ea typeface="Pretendard SemiBold"/>
            </a:endParaRPr>
          </a:p>
          <a:p>
            <a:pPr fontAlgn="base" latinLnBrk="1"/>
            <a:r>
              <a:rPr lang="en-US" altLang="ko-KR" sz="3200" dirty="0">
                <a:solidFill>
                  <a:srgbClr val="00074E"/>
                </a:solidFill>
                <a:ea typeface="Pretendard SemiBold"/>
              </a:rPr>
              <a:t>DOJ calls for corporate compliance programs to evolve to meet the threat of “</a:t>
            </a:r>
            <a:r>
              <a:rPr lang="en-US" altLang="ko-KR" sz="3200" u="sng" dirty="0" err="1">
                <a:solidFill>
                  <a:srgbClr val="00074E"/>
                </a:solidFill>
                <a:ea typeface="Pretendard SemiBold"/>
              </a:rPr>
              <a:t>cryptocrime</a:t>
            </a:r>
            <a:r>
              <a:rPr lang="en-US" altLang="ko-KR" sz="3200" dirty="0">
                <a:solidFill>
                  <a:srgbClr val="00074E"/>
                </a:solidFill>
                <a:ea typeface="Pretendard SemiBold"/>
              </a:rPr>
              <a:t>.” </a:t>
            </a:r>
          </a:p>
        </p:txBody>
      </p:sp>
    </p:spTree>
    <p:extLst>
      <p:ext uri="{BB962C8B-B14F-4D97-AF65-F5344CB8AC3E}">
        <p14:creationId xmlns:p14="http://schemas.microsoft.com/office/powerpoint/2010/main" val="87213321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22300" y="571500"/>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511300" y="787400"/>
            <a:ext cx="2044700" cy="647700"/>
          </a:xfrm>
          <a:prstGeom prst="rect">
            <a:avLst/>
          </a:prstGeom>
        </p:spPr>
        <p:txBody>
          <a:bodyPr lIns="0" tIns="0" rIns="0" bIns="0" rtlCol="0" anchor="ctr"/>
          <a:lstStyle/>
          <a:p>
            <a:pPr lvl="0" algn="ctr">
              <a:lnSpc>
                <a:spcPct val="107899"/>
              </a:lnSpc>
            </a:pPr>
            <a:r>
              <a:rPr lang="en-US" sz="2000" spc="100" dirty="0">
                <a:solidFill>
                  <a:srgbClr val="FFFFFF"/>
                </a:solidFill>
                <a:latin typeface="Pretendard Medium"/>
              </a:rPr>
              <a:t>V. Conclusion</a:t>
            </a:r>
          </a:p>
        </p:txBody>
      </p:sp>
      <p:sp>
        <p:nvSpPr>
          <p:cNvPr id="14" name="TextBox 14"/>
          <p:cNvSpPr txBox="1"/>
          <p:nvPr/>
        </p:nvSpPr>
        <p:spPr>
          <a:xfrm>
            <a:off x="864870" y="2859157"/>
            <a:ext cx="16558260" cy="6537043"/>
          </a:xfrm>
          <a:prstGeom prst="rect">
            <a:avLst/>
          </a:prstGeom>
        </p:spPr>
        <p:txBody>
          <a:bodyPr lIns="0" tIns="0" rIns="0" bIns="0" rtlCol="0" anchor="ctr"/>
          <a:lstStyle/>
          <a:p>
            <a:pPr fontAlgn="base" latinLnBrk="1"/>
            <a:r>
              <a:rPr lang="en-US" altLang="ko-KR" sz="3600" dirty="0">
                <a:solidFill>
                  <a:srgbClr val="00074E"/>
                </a:solidFill>
                <a:ea typeface="Pretendard SemiBold"/>
              </a:rPr>
              <a:t>There is a need to establish “</a:t>
            </a:r>
            <a:r>
              <a:rPr lang="en-US" altLang="ko-KR" sz="3600" u="sng" dirty="0">
                <a:solidFill>
                  <a:srgbClr val="00074E"/>
                </a:solidFill>
                <a:ea typeface="Pretendard SemiBold"/>
              </a:rPr>
              <a:t>a task force for digital asset regulation between the Korean and Cambodian governments</a:t>
            </a:r>
            <a:r>
              <a:rPr lang="en-US" altLang="ko-KR" sz="3600" dirty="0">
                <a:solidFill>
                  <a:srgbClr val="00074E"/>
                </a:solidFill>
                <a:ea typeface="Pretendard SemiBold"/>
              </a:rPr>
              <a:t>” to form a partnership for regulatory efforts</a:t>
            </a:r>
            <a:r>
              <a:rPr lang="en-US" altLang="ko-KR" sz="3600" dirty="0" smtClean="0">
                <a:solidFill>
                  <a:srgbClr val="00074E"/>
                </a:solidFill>
                <a:ea typeface="Pretendard SemiBold"/>
              </a:rPr>
              <a:t>.</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(1) Anti-Money Laundering(AML) &amp; Know Your Customer (KYC)</a:t>
            </a:r>
          </a:p>
          <a:p>
            <a:pPr fontAlgn="base" latinLnBrk="1"/>
            <a:r>
              <a:rPr lang="en-US" altLang="ko-KR" sz="3600" dirty="0">
                <a:solidFill>
                  <a:srgbClr val="00074E"/>
                </a:solidFill>
                <a:ea typeface="Pretendard SemiBold"/>
              </a:rPr>
              <a:t>(2) Regulatory &amp; Technological Sandboxes</a:t>
            </a:r>
          </a:p>
          <a:p>
            <a:pPr fontAlgn="base" latinLnBrk="1"/>
            <a:r>
              <a:rPr lang="en-US" altLang="ko-KR" sz="3600" dirty="0">
                <a:solidFill>
                  <a:srgbClr val="00074E"/>
                </a:solidFill>
                <a:ea typeface="Pretendard SemiBold"/>
              </a:rPr>
              <a:t>(3) Privacy &amp; Security Policy → To protect financial </a:t>
            </a:r>
            <a:r>
              <a:rPr lang="en-US" altLang="ko-KR" sz="3600" dirty="0" smtClean="0">
                <a:solidFill>
                  <a:srgbClr val="00074E"/>
                </a:solidFill>
                <a:ea typeface="Pretendard SemiBold"/>
              </a:rPr>
              <a:t>consumers</a:t>
            </a:r>
          </a:p>
          <a:p>
            <a:pPr fontAlgn="base" latinLnBrk="1"/>
            <a:endParaRPr lang="en-US" altLang="ko-KR" sz="3600" dirty="0">
              <a:solidFill>
                <a:srgbClr val="00074E"/>
              </a:solidFill>
              <a:ea typeface="Pretendard SemiBold"/>
            </a:endParaRPr>
          </a:p>
          <a:p>
            <a:pPr fontAlgn="base" latinLnBrk="1"/>
            <a:r>
              <a:rPr lang="en-US" altLang="ko-KR" sz="3600" dirty="0">
                <a:solidFill>
                  <a:srgbClr val="00074E"/>
                </a:solidFill>
                <a:ea typeface="Pretendard SemiBold"/>
              </a:rPr>
              <a:t>Korea : Act on the Protection of Virtual Asset Users (Effective July 19, 2024)</a:t>
            </a:r>
          </a:p>
        </p:txBody>
      </p:sp>
      <p:graphicFrame>
        <p:nvGraphicFramePr>
          <p:cNvPr id="6" name="표 5"/>
          <p:cNvGraphicFramePr>
            <a:graphicFrameLocks noGrp="1"/>
          </p:cNvGraphicFramePr>
          <p:nvPr>
            <p:extLst>
              <p:ext uri="{D42A27DB-BD31-4B8C-83A1-F6EECF244321}">
                <p14:modId xmlns:p14="http://schemas.microsoft.com/office/powerpoint/2010/main" val="234396094"/>
              </p:ext>
            </p:extLst>
          </p:nvPr>
        </p:nvGraphicFramePr>
        <p:xfrm>
          <a:off x="3276600" y="2400681"/>
          <a:ext cx="12268200" cy="913638"/>
        </p:xfrm>
        <a:graphic>
          <a:graphicData uri="http://schemas.openxmlformats.org/drawingml/2006/table">
            <a:tbl>
              <a:tblPr/>
              <a:tblGrid>
                <a:gridCol w="12268200">
                  <a:extLst>
                    <a:ext uri="{9D8B030D-6E8A-4147-A177-3AD203B41FA5}">
                      <a16:colId xmlns="" xmlns:a16="http://schemas.microsoft.com/office/drawing/2014/main" val="3513794211"/>
                    </a:ext>
                  </a:extLst>
                </a:gridCol>
              </a:tblGrid>
              <a:tr h="568833">
                <a:tc>
                  <a:txBody>
                    <a:bodyPr/>
                    <a:lstStyle/>
                    <a:p>
                      <a:pPr marL="0" marR="0" indent="0" algn="ctr" fontAlgn="base" latinLnBrk="0">
                        <a:lnSpc>
                          <a:spcPct val="160000"/>
                        </a:lnSpc>
                        <a:spcBef>
                          <a:spcPts val="0"/>
                        </a:spcBef>
                        <a:spcAft>
                          <a:spcPts val="0"/>
                        </a:spcAft>
                      </a:pPr>
                      <a:r>
                        <a:rPr lang="en-US" sz="3600" kern="1200" dirty="0">
                          <a:solidFill>
                            <a:srgbClr val="00074E"/>
                          </a:solidFill>
                          <a:latin typeface="+mn-lt"/>
                          <a:ea typeface="Pretendard SemiBold"/>
                          <a:cs typeface="+mn-cs"/>
                        </a:rPr>
                        <a:t>Korea – Cambodia Digital Assets Regulation Working Group</a:t>
                      </a: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331306435"/>
                  </a:ext>
                </a:extLst>
              </a:tr>
            </a:tbl>
          </a:graphicData>
        </a:graphic>
      </p:graphicFrame>
    </p:spTree>
    <p:extLst>
      <p:ext uri="{BB962C8B-B14F-4D97-AF65-F5344CB8AC3E}">
        <p14:creationId xmlns:p14="http://schemas.microsoft.com/office/powerpoint/2010/main" val="9143335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22300" y="571500"/>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511300" y="787400"/>
            <a:ext cx="2044700" cy="647700"/>
          </a:xfrm>
          <a:prstGeom prst="rect">
            <a:avLst/>
          </a:prstGeom>
        </p:spPr>
        <p:txBody>
          <a:bodyPr lIns="0" tIns="0" rIns="0" bIns="0" rtlCol="0" anchor="ctr"/>
          <a:lstStyle/>
          <a:p>
            <a:pPr lvl="0" algn="ctr">
              <a:lnSpc>
                <a:spcPct val="107899"/>
              </a:lnSpc>
            </a:pPr>
            <a:r>
              <a:rPr lang="en-US" sz="2000" spc="100" dirty="0">
                <a:solidFill>
                  <a:srgbClr val="FFFFFF"/>
                </a:solidFill>
                <a:latin typeface="Pretendard Medium"/>
              </a:rPr>
              <a:t>I. Introduction</a:t>
            </a:r>
          </a:p>
        </p:txBody>
      </p:sp>
      <p:sp>
        <p:nvSpPr>
          <p:cNvPr id="14" name="TextBox 14"/>
          <p:cNvSpPr txBox="1"/>
          <p:nvPr/>
        </p:nvSpPr>
        <p:spPr>
          <a:xfrm>
            <a:off x="959644" y="7661592"/>
            <a:ext cx="16558260" cy="2560638"/>
          </a:xfrm>
          <a:prstGeom prst="rect">
            <a:avLst/>
          </a:prstGeom>
        </p:spPr>
        <p:txBody>
          <a:bodyPr lIns="0" tIns="0" rIns="0" bIns="0" rtlCol="0" anchor="ctr"/>
          <a:lstStyle/>
          <a:p>
            <a:pPr lvl="0" algn="just">
              <a:lnSpc>
                <a:spcPct val="99600"/>
              </a:lnSpc>
            </a:pPr>
            <a:r>
              <a:rPr lang="en-US" altLang="ko-KR" sz="3600" dirty="0">
                <a:solidFill>
                  <a:srgbClr val="00074E"/>
                </a:solidFill>
                <a:ea typeface="Pretendard SemiBold"/>
              </a:rPr>
              <a:t>On November 8, 2021 the cryptocurrency market rushed out $3 trillion in combined value Monday morning.</a:t>
            </a:r>
            <a:endParaRPr lang="ko-KR" sz="3600" b="0" i="0" u="none" strike="noStrike" dirty="0">
              <a:solidFill>
                <a:srgbClr val="00074E"/>
              </a:solidFill>
              <a:ea typeface="Pretendard SemiBold"/>
            </a:endParaRPr>
          </a:p>
        </p:txBody>
      </p:sp>
      <p:pic>
        <p:nvPicPr>
          <p:cNvPr id="3073" name="_x611507216" descr="EMB00004bd4698e"/>
          <p:cNvPicPr>
            <a:picLocks noChangeAspect="1" noChangeArrowheads="1"/>
          </p:cNvPicPr>
          <p:nvPr/>
        </p:nvPicPr>
        <p:blipFill>
          <a:blip r:embed="rId5">
            <a:extLst>
              <a:ext uri="{28A0092B-C50C-407E-A947-70E740481C1C}">
                <a14:useLocalDpi xmlns:a14="http://schemas.microsoft.com/office/drawing/2010/main" val="0"/>
              </a:ext>
            </a:extLst>
          </a:blip>
          <a:srcRect l="62256" t="6915" r="22285" b="40305"/>
          <a:stretch>
            <a:fillRect/>
          </a:stretch>
        </p:blipFill>
        <p:spPr bwMode="auto">
          <a:xfrm>
            <a:off x="4191000" y="731520"/>
            <a:ext cx="10287000" cy="7688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300856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22300" y="571500"/>
            <a:ext cx="17043400" cy="9144000"/>
          </a:xfrm>
          <a:prstGeom prst="rect">
            <a:avLst/>
          </a:prstGeom>
        </p:spPr>
      </p:pic>
      <p:pic>
        <p:nvPicPr>
          <p:cNvPr id="4" name="Picture 4"/>
          <p:cNvPicPr>
            <a:picLocks noChangeAspect="1"/>
          </p:cNvPicPr>
          <p:nvPr/>
        </p:nvPicPr>
        <p:blipFill>
          <a:blip r:embed="rId4"/>
          <a:stretch>
            <a:fillRect/>
          </a:stretch>
        </p:blipFill>
        <p:spPr>
          <a:xfrm>
            <a:off x="13601700" y="419100"/>
            <a:ext cx="2832100" cy="1498600"/>
          </a:xfrm>
          <a:prstGeom prst="rect">
            <a:avLst/>
          </a:prstGeom>
        </p:spPr>
      </p:pic>
      <p:pic>
        <p:nvPicPr>
          <p:cNvPr id="9" name="Picture 9"/>
          <p:cNvPicPr>
            <a:picLocks noChangeAspect="1"/>
          </p:cNvPicPr>
          <p:nvPr/>
        </p:nvPicPr>
        <p:blipFill>
          <a:blip r:embed="rId5"/>
          <a:stretch>
            <a:fillRect/>
          </a:stretch>
        </p:blipFill>
        <p:spPr>
          <a:xfrm>
            <a:off x="16776700" y="8839200"/>
            <a:ext cx="444500" cy="406400"/>
          </a:xfrm>
          <a:prstGeom prst="rect">
            <a:avLst/>
          </a:prstGeom>
        </p:spPr>
      </p:pic>
      <p:sp>
        <p:nvSpPr>
          <p:cNvPr id="10" name="TextBox 10"/>
          <p:cNvSpPr txBox="1"/>
          <p:nvPr/>
        </p:nvSpPr>
        <p:spPr>
          <a:xfrm>
            <a:off x="1816100" y="3098800"/>
            <a:ext cx="15100300" cy="3568700"/>
          </a:xfrm>
          <a:prstGeom prst="rect">
            <a:avLst/>
          </a:prstGeom>
        </p:spPr>
        <p:txBody>
          <a:bodyPr lIns="0" tIns="0" rIns="0" bIns="0" rtlCol="0" anchor="ctr"/>
          <a:lstStyle/>
          <a:p>
            <a:pPr lvl="0" algn="ctr">
              <a:lnSpc>
                <a:spcPct val="91300"/>
              </a:lnSpc>
            </a:pPr>
            <a:r>
              <a:rPr lang="en-US" altLang="ko-KR" sz="8000" dirty="0">
                <a:solidFill>
                  <a:srgbClr val="00074E"/>
                </a:solidFill>
                <a:ea typeface="Pretendard SemiBold"/>
              </a:rPr>
              <a:t>Thank You !!!</a:t>
            </a:r>
            <a:endParaRPr lang="ko-KR" sz="8000" b="0" i="0" u="none" strike="noStrike" dirty="0">
              <a:solidFill>
                <a:srgbClr val="2C2C2C"/>
              </a:solidFill>
              <a:ea typeface="Pretendard SemiBold"/>
            </a:endParaRPr>
          </a:p>
        </p:txBody>
      </p:sp>
    </p:spTree>
    <p:extLst>
      <p:ext uri="{BB962C8B-B14F-4D97-AF65-F5344CB8AC3E}">
        <p14:creationId xmlns:p14="http://schemas.microsoft.com/office/powerpoint/2010/main" val="242011439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22300" y="571500"/>
            <a:ext cx="17043400" cy="9144000"/>
          </a:xfrm>
          <a:prstGeom prst="rect">
            <a:avLst/>
          </a:prstGeom>
        </p:spPr>
      </p:pic>
      <p:pic>
        <p:nvPicPr>
          <p:cNvPr id="4" name="Picture 4"/>
          <p:cNvPicPr>
            <a:picLocks noChangeAspect="1"/>
          </p:cNvPicPr>
          <p:nvPr/>
        </p:nvPicPr>
        <p:blipFill>
          <a:blip r:embed="rId4"/>
          <a:stretch>
            <a:fillRect/>
          </a:stretch>
        </p:blipFill>
        <p:spPr>
          <a:xfrm>
            <a:off x="13601700" y="419100"/>
            <a:ext cx="2832100" cy="1498600"/>
          </a:xfrm>
          <a:prstGeom prst="rect">
            <a:avLst/>
          </a:prstGeom>
        </p:spPr>
      </p:pic>
      <p:pic>
        <p:nvPicPr>
          <p:cNvPr id="9" name="Picture 9"/>
          <p:cNvPicPr>
            <a:picLocks noChangeAspect="1"/>
          </p:cNvPicPr>
          <p:nvPr/>
        </p:nvPicPr>
        <p:blipFill>
          <a:blip r:embed="rId5"/>
          <a:stretch>
            <a:fillRect/>
          </a:stretch>
        </p:blipFill>
        <p:spPr>
          <a:xfrm>
            <a:off x="16776700" y="8839200"/>
            <a:ext cx="444500" cy="406400"/>
          </a:xfrm>
          <a:prstGeom prst="rect">
            <a:avLst/>
          </a:prstGeom>
        </p:spPr>
      </p:pic>
      <p:sp>
        <p:nvSpPr>
          <p:cNvPr id="10" name="TextBox 10"/>
          <p:cNvSpPr txBox="1"/>
          <p:nvPr/>
        </p:nvSpPr>
        <p:spPr>
          <a:xfrm>
            <a:off x="920750" y="2220842"/>
            <a:ext cx="16605250" cy="6351657"/>
          </a:xfrm>
          <a:prstGeom prst="rect">
            <a:avLst/>
          </a:prstGeom>
        </p:spPr>
        <p:txBody>
          <a:bodyPr lIns="0" tIns="0" rIns="0" bIns="0" rtlCol="0" anchor="ctr"/>
          <a:lstStyle/>
          <a:p>
            <a:pPr lvl="0">
              <a:lnSpc>
                <a:spcPct val="91300"/>
              </a:lnSpc>
            </a:pPr>
            <a:r>
              <a:rPr lang="en-US" altLang="ko-KR" sz="3200" dirty="0">
                <a:solidFill>
                  <a:srgbClr val="00074E"/>
                </a:solidFill>
                <a:ea typeface="Pretendard SemiBold"/>
              </a:rPr>
              <a:t>Congressional Research Service, An Overview of H.R. 4763, Financial Innovation and Technology for the 21st Century Act, CRS INSIGHT, 2024.</a:t>
            </a:r>
          </a:p>
          <a:p>
            <a:pPr lvl="0">
              <a:lnSpc>
                <a:spcPct val="91300"/>
              </a:lnSpc>
            </a:pPr>
            <a:r>
              <a:rPr lang="en-US" altLang="ko-KR" sz="3200" dirty="0">
                <a:solidFill>
                  <a:srgbClr val="00074E"/>
                </a:solidFill>
                <a:ea typeface="Pretendard SemiBold"/>
              </a:rPr>
              <a:t>Congressional Research Service, An Overview of H.R. 4766, Clarity for Payment </a:t>
            </a:r>
            <a:r>
              <a:rPr lang="en-US" altLang="ko-KR" sz="3200" dirty="0" err="1">
                <a:solidFill>
                  <a:srgbClr val="00074E"/>
                </a:solidFill>
                <a:ea typeface="Pretendard SemiBold"/>
              </a:rPr>
              <a:t>Stablecoins</a:t>
            </a:r>
            <a:r>
              <a:rPr lang="en-US" altLang="ko-KR" sz="3200" dirty="0">
                <a:solidFill>
                  <a:srgbClr val="00074E"/>
                </a:solidFill>
                <a:ea typeface="Pretendard SemiBold"/>
              </a:rPr>
              <a:t> Act, CRS INSIGHT, 2023.</a:t>
            </a:r>
          </a:p>
          <a:p>
            <a:pPr lvl="0">
              <a:lnSpc>
                <a:spcPct val="91300"/>
              </a:lnSpc>
            </a:pPr>
            <a:r>
              <a:rPr lang="en-US" altLang="ko-KR" sz="3200" dirty="0" err="1">
                <a:solidFill>
                  <a:srgbClr val="00074E"/>
                </a:solidFill>
                <a:ea typeface="Pretendard SemiBold"/>
              </a:rPr>
              <a:t>Dae</a:t>
            </a:r>
            <a:r>
              <a:rPr lang="en-US" altLang="ko-KR" sz="3200" dirty="0">
                <a:solidFill>
                  <a:srgbClr val="00074E"/>
                </a:solidFill>
                <a:ea typeface="Pretendard SemiBold"/>
              </a:rPr>
              <a:t> Chung, Trend of Regulation on Digital Assets and Digital Assets-related Activities of National Banks in USA, Korean Journal of Financial Law, 20(3), 2023.</a:t>
            </a:r>
          </a:p>
          <a:p>
            <a:pPr lvl="0">
              <a:lnSpc>
                <a:spcPct val="91300"/>
              </a:lnSpc>
            </a:pPr>
            <a:r>
              <a:rPr lang="en-US" altLang="ko-KR" sz="3200" dirty="0">
                <a:solidFill>
                  <a:srgbClr val="00074E"/>
                </a:solidFill>
                <a:ea typeface="Pretendard SemiBold"/>
              </a:rPr>
              <a:t>Digital Asset Research, Digital asset data: Currents in an evolving market, FTSE RUSSELL, 2024.</a:t>
            </a:r>
          </a:p>
          <a:p>
            <a:pPr lvl="0">
              <a:lnSpc>
                <a:spcPct val="91300"/>
              </a:lnSpc>
            </a:pPr>
            <a:r>
              <a:rPr lang="en-US" altLang="ko-KR" sz="3200" dirty="0">
                <a:solidFill>
                  <a:srgbClr val="00074E"/>
                </a:solidFill>
                <a:ea typeface="Pretendard SemiBold"/>
              </a:rPr>
              <a:t>Executive Order on Ensuring Responsible Development of Digital Assets, March 09, 2022.</a:t>
            </a:r>
          </a:p>
          <a:p>
            <a:pPr lvl="0">
              <a:lnSpc>
                <a:spcPct val="91300"/>
              </a:lnSpc>
            </a:pPr>
            <a:r>
              <a:rPr lang="en-US" altLang="ko-KR" sz="3200" dirty="0">
                <a:solidFill>
                  <a:srgbClr val="00074E"/>
                </a:solidFill>
                <a:ea typeface="Pretendard SemiBold"/>
              </a:rPr>
              <a:t>Federal Reserve Bank of New York, The Financial Stability Implications of Digital Assets, Economic Policy Review, Vol. 30, No. 2, 2024.</a:t>
            </a:r>
          </a:p>
          <a:p>
            <a:pPr lvl="0">
              <a:lnSpc>
                <a:spcPct val="91300"/>
              </a:lnSpc>
            </a:pPr>
            <a:r>
              <a:rPr lang="en-US" altLang="ko-KR" sz="3200" dirty="0">
                <a:solidFill>
                  <a:srgbClr val="00074E"/>
                </a:solidFill>
                <a:ea typeface="Pretendard SemiBold"/>
              </a:rPr>
              <a:t>World Economic Forum, Digital Assets Regulation: Insights from Jurisdictional Approaches, Insight Report, 2024.</a:t>
            </a:r>
            <a:endParaRPr lang="ko-KR" sz="3200" b="0" i="0" u="none" strike="noStrike" dirty="0">
              <a:solidFill>
                <a:srgbClr val="2C2C2C"/>
              </a:solidFill>
              <a:ea typeface="Pretendard SemiBold"/>
            </a:endParaRPr>
          </a:p>
        </p:txBody>
      </p:sp>
      <p:sp>
        <p:nvSpPr>
          <p:cNvPr id="7" name="TextBox 5"/>
          <p:cNvSpPr txBox="1"/>
          <p:nvPr/>
        </p:nvSpPr>
        <p:spPr>
          <a:xfrm>
            <a:off x="14020800" y="787400"/>
            <a:ext cx="2044700" cy="647700"/>
          </a:xfrm>
          <a:prstGeom prst="rect">
            <a:avLst/>
          </a:prstGeom>
        </p:spPr>
        <p:txBody>
          <a:bodyPr lIns="0" tIns="0" rIns="0" bIns="0" rtlCol="0" anchor="ctr"/>
          <a:lstStyle/>
          <a:p>
            <a:pPr lvl="0" algn="ctr">
              <a:lnSpc>
                <a:spcPct val="107899"/>
              </a:lnSpc>
            </a:pPr>
            <a:r>
              <a:rPr lang="en-US" sz="2000" spc="100" dirty="0">
                <a:solidFill>
                  <a:srgbClr val="FFFFFF"/>
                </a:solidFill>
                <a:latin typeface="Pretendard Medium"/>
              </a:rPr>
              <a:t>[References]</a:t>
            </a:r>
          </a:p>
        </p:txBody>
      </p:sp>
    </p:spTree>
    <p:extLst>
      <p:ext uri="{BB962C8B-B14F-4D97-AF65-F5344CB8AC3E}">
        <p14:creationId xmlns:p14="http://schemas.microsoft.com/office/powerpoint/2010/main" val="19946667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22300" y="571500"/>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511300" y="787400"/>
            <a:ext cx="2044700" cy="647700"/>
          </a:xfrm>
          <a:prstGeom prst="rect">
            <a:avLst/>
          </a:prstGeom>
        </p:spPr>
        <p:txBody>
          <a:bodyPr lIns="0" tIns="0" rIns="0" bIns="0" rtlCol="0" anchor="ctr"/>
          <a:lstStyle/>
          <a:p>
            <a:pPr lvl="0" algn="ctr">
              <a:lnSpc>
                <a:spcPct val="107899"/>
              </a:lnSpc>
            </a:pPr>
            <a:r>
              <a:rPr lang="en-US" sz="2000" spc="100" dirty="0">
                <a:solidFill>
                  <a:srgbClr val="FFFFFF"/>
                </a:solidFill>
                <a:latin typeface="Pretendard Medium"/>
              </a:rPr>
              <a:t>I. Introduction</a:t>
            </a:r>
          </a:p>
        </p:txBody>
      </p:sp>
      <p:sp>
        <p:nvSpPr>
          <p:cNvPr id="14" name="TextBox 14"/>
          <p:cNvSpPr txBox="1"/>
          <p:nvPr/>
        </p:nvSpPr>
        <p:spPr>
          <a:xfrm>
            <a:off x="959644" y="7581900"/>
            <a:ext cx="16558260" cy="2560638"/>
          </a:xfrm>
          <a:prstGeom prst="rect">
            <a:avLst/>
          </a:prstGeom>
        </p:spPr>
        <p:txBody>
          <a:bodyPr lIns="0" tIns="0" rIns="0" bIns="0" rtlCol="0" anchor="ctr"/>
          <a:lstStyle/>
          <a:p>
            <a:pPr lvl="0" algn="just">
              <a:lnSpc>
                <a:spcPct val="99600"/>
              </a:lnSpc>
            </a:pPr>
            <a:r>
              <a:rPr lang="en-US" altLang="ko-KR" sz="3600" dirty="0">
                <a:solidFill>
                  <a:srgbClr val="00074E"/>
                </a:solidFill>
                <a:ea typeface="Pretendard SemiBold"/>
              </a:rPr>
              <a:t>The main financial vulnerability from crypto assets corresponds to the buildup of valuation pressures. Valuation pressures in crypto assets are underscored by the recurrent large declines in the price of BTC and other crypto assets. </a:t>
            </a:r>
            <a:endParaRPr lang="ko-KR" sz="3600" b="0" i="0" u="none" strike="noStrike" dirty="0">
              <a:solidFill>
                <a:srgbClr val="00074E"/>
              </a:solidFill>
              <a:ea typeface="Pretendard SemiBold"/>
            </a:endParaRPr>
          </a:p>
        </p:txBody>
      </p:sp>
      <p:pic>
        <p:nvPicPr>
          <p:cNvPr id="4097" name="_x611508584" descr="EMB00004bd4698f"/>
          <p:cNvPicPr>
            <a:picLocks noChangeAspect="1" noChangeArrowheads="1"/>
          </p:cNvPicPr>
          <p:nvPr/>
        </p:nvPicPr>
        <p:blipFill>
          <a:blip r:embed="rId5">
            <a:extLst>
              <a:ext uri="{28A0092B-C50C-407E-A947-70E740481C1C}">
                <a14:useLocalDpi xmlns:a14="http://schemas.microsoft.com/office/drawing/2010/main" val="0"/>
              </a:ext>
            </a:extLst>
          </a:blip>
          <a:srcRect l="67828" t="18060" r="18417" b="39449"/>
          <a:stretch>
            <a:fillRect/>
          </a:stretch>
        </p:blipFill>
        <p:spPr bwMode="auto">
          <a:xfrm>
            <a:off x="3964940" y="1168400"/>
            <a:ext cx="12128500" cy="67048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81675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22300" y="571500"/>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511300" y="787400"/>
            <a:ext cx="2044700" cy="647700"/>
          </a:xfrm>
          <a:prstGeom prst="rect">
            <a:avLst/>
          </a:prstGeom>
        </p:spPr>
        <p:txBody>
          <a:bodyPr lIns="0" tIns="0" rIns="0" bIns="0" rtlCol="0" anchor="ctr"/>
          <a:lstStyle/>
          <a:p>
            <a:pPr lvl="0" algn="ctr">
              <a:lnSpc>
                <a:spcPct val="107899"/>
              </a:lnSpc>
            </a:pPr>
            <a:r>
              <a:rPr lang="en-US" sz="2000" spc="100" dirty="0">
                <a:solidFill>
                  <a:srgbClr val="FFFFFF"/>
                </a:solidFill>
                <a:latin typeface="Pretendard Medium"/>
              </a:rPr>
              <a:t>I. Introduction</a:t>
            </a:r>
          </a:p>
        </p:txBody>
      </p:sp>
      <p:sp>
        <p:nvSpPr>
          <p:cNvPr id="14" name="TextBox 14"/>
          <p:cNvSpPr txBox="1"/>
          <p:nvPr/>
        </p:nvSpPr>
        <p:spPr>
          <a:xfrm>
            <a:off x="858520" y="7751762"/>
            <a:ext cx="16558260" cy="2560638"/>
          </a:xfrm>
          <a:prstGeom prst="rect">
            <a:avLst/>
          </a:prstGeom>
        </p:spPr>
        <p:txBody>
          <a:bodyPr lIns="0" tIns="0" rIns="0" bIns="0" rtlCol="0" anchor="ctr"/>
          <a:lstStyle/>
          <a:p>
            <a:pPr lvl="0" algn="ctr">
              <a:lnSpc>
                <a:spcPct val="99600"/>
              </a:lnSpc>
            </a:pPr>
            <a:r>
              <a:rPr lang="en-US" altLang="ko-KR" sz="3600" dirty="0">
                <a:solidFill>
                  <a:srgbClr val="00074E"/>
                </a:solidFill>
                <a:ea typeface="Pretendard SemiBold"/>
              </a:rPr>
              <a:t>In 2023, BTC price has gradually increased according to </a:t>
            </a:r>
            <a:r>
              <a:rPr lang="en-US" altLang="ko-KR" sz="3600" dirty="0" err="1">
                <a:solidFill>
                  <a:srgbClr val="00074E"/>
                </a:solidFill>
                <a:ea typeface="Pretendard SemiBold"/>
              </a:rPr>
              <a:t>significants</a:t>
            </a:r>
            <a:r>
              <a:rPr lang="en-US" altLang="ko-KR" sz="3600" dirty="0">
                <a:solidFill>
                  <a:srgbClr val="00074E"/>
                </a:solidFill>
                <a:ea typeface="Pretendard SemiBold"/>
              </a:rPr>
              <a:t> events.</a:t>
            </a:r>
            <a:endParaRPr lang="ko-KR" sz="3600" b="0" i="0" u="none" strike="noStrike" dirty="0">
              <a:solidFill>
                <a:srgbClr val="00074E"/>
              </a:solidFill>
              <a:ea typeface="Pretendard SemiBold"/>
            </a:endParaRPr>
          </a:p>
        </p:txBody>
      </p:sp>
      <p:pic>
        <p:nvPicPr>
          <p:cNvPr id="7169" name="_x354999536" descr="EMB00004bd46990"/>
          <p:cNvPicPr>
            <a:picLocks noChangeAspect="1" noChangeArrowheads="1"/>
          </p:cNvPicPr>
          <p:nvPr/>
        </p:nvPicPr>
        <p:blipFill>
          <a:blip r:embed="rId5">
            <a:extLst>
              <a:ext uri="{28A0092B-C50C-407E-A947-70E740481C1C}">
                <a14:useLocalDpi xmlns:a14="http://schemas.microsoft.com/office/drawing/2010/main" val="0"/>
              </a:ext>
            </a:extLst>
          </a:blip>
          <a:srcRect l="65723" t="28320" r="19965" b="28102"/>
          <a:stretch>
            <a:fillRect/>
          </a:stretch>
        </p:blipFill>
        <p:spPr bwMode="auto">
          <a:xfrm>
            <a:off x="3556000" y="1835781"/>
            <a:ext cx="11976100" cy="6615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79913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22300" y="571500"/>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511300" y="787400"/>
            <a:ext cx="2044700" cy="647700"/>
          </a:xfrm>
          <a:prstGeom prst="rect">
            <a:avLst/>
          </a:prstGeom>
        </p:spPr>
        <p:txBody>
          <a:bodyPr lIns="0" tIns="0" rIns="0" bIns="0" rtlCol="0" anchor="ctr"/>
          <a:lstStyle/>
          <a:p>
            <a:pPr lvl="0" algn="ctr">
              <a:lnSpc>
                <a:spcPct val="107899"/>
              </a:lnSpc>
            </a:pPr>
            <a:r>
              <a:rPr lang="en-US" sz="2000" spc="100" dirty="0">
                <a:solidFill>
                  <a:srgbClr val="FFFFFF"/>
                </a:solidFill>
                <a:latin typeface="Pretendard Medium"/>
              </a:rPr>
              <a:t>I. Introduction</a:t>
            </a:r>
          </a:p>
        </p:txBody>
      </p:sp>
      <p:sp>
        <p:nvSpPr>
          <p:cNvPr id="14" name="TextBox 14"/>
          <p:cNvSpPr txBox="1"/>
          <p:nvPr/>
        </p:nvSpPr>
        <p:spPr>
          <a:xfrm>
            <a:off x="864870" y="6964061"/>
            <a:ext cx="16558260" cy="2560638"/>
          </a:xfrm>
          <a:prstGeom prst="rect">
            <a:avLst/>
          </a:prstGeom>
        </p:spPr>
        <p:txBody>
          <a:bodyPr lIns="0" tIns="0" rIns="0" bIns="0" rtlCol="0" anchor="ctr"/>
          <a:lstStyle/>
          <a:p>
            <a:pPr lvl="0">
              <a:lnSpc>
                <a:spcPct val="99600"/>
              </a:lnSpc>
            </a:pPr>
            <a:r>
              <a:rPr lang="en-US" altLang="ko-KR" sz="3600" dirty="0">
                <a:solidFill>
                  <a:srgbClr val="00074E"/>
                </a:solidFill>
                <a:ea typeface="Pretendard SemiBold"/>
              </a:rPr>
              <a:t>In the 12 months to October 2023, 7% of surveyed U. S. adults reported using crypto-down from 10% in 2022 and 12% in 2021(The Fed’s Survey of Household Economics and </a:t>
            </a:r>
            <a:r>
              <a:rPr lang="en-US" altLang="ko-KR" sz="3600" dirty="0" err="1">
                <a:solidFill>
                  <a:srgbClr val="00074E"/>
                </a:solidFill>
                <a:ea typeface="Pretendard SemiBold"/>
              </a:rPr>
              <a:t>Decisionmaking</a:t>
            </a:r>
            <a:r>
              <a:rPr lang="en-US" altLang="ko-KR" sz="3600" dirty="0">
                <a:solidFill>
                  <a:srgbClr val="00074E"/>
                </a:solidFill>
                <a:ea typeface="Pretendard SemiBold"/>
              </a:rPr>
              <a:t> on May 21, 2023). Just 1% of adults said that they use crypto as a payment method or to send money, down half from 2022, while 7% purchased or held crypto as an investment.</a:t>
            </a:r>
            <a:endParaRPr lang="ko-KR" sz="3600" b="0" i="0" u="none" strike="noStrike" dirty="0">
              <a:solidFill>
                <a:srgbClr val="00074E"/>
              </a:solidFill>
              <a:ea typeface="Pretendard SemiBold"/>
            </a:endParaRPr>
          </a:p>
        </p:txBody>
      </p:sp>
      <p:pic>
        <p:nvPicPr>
          <p:cNvPr id="8193" name="_x354999824" descr="EMB00004bd46991"/>
          <p:cNvPicPr>
            <a:picLocks noChangeAspect="1" noChangeArrowheads="1"/>
          </p:cNvPicPr>
          <p:nvPr/>
        </p:nvPicPr>
        <p:blipFill>
          <a:blip r:embed="rId5">
            <a:extLst>
              <a:ext uri="{28A0092B-C50C-407E-A947-70E740481C1C}">
                <a14:useLocalDpi xmlns:a14="http://schemas.microsoft.com/office/drawing/2010/main" val="0"/>
              </a:ext>
            </a:extLst>
          </a:blip>
          <a:srcRect l="61382" t="32162" r="21252" b="17970"/>
          <a:stretch>
            <a:fillRect/>
          </a:stretch>
        </p:blipFill>
        <p:spPr bwMode="auto">
          <a:xfrm>
            <a:off x="4191000" y="1168400"/>
            <a:ext cx="11049000" cy="5592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76085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22300" y="571500"/>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511300" y="787400"/>
            <a:ext cx="2044700" cy="647700"/>
          </a:xfrm>
          <a:prstGeom prst="rect">
            <a:avLst/>
          </a:prstGeom>
        </p:spPr>
        <p:txBody>
          <a:bodyPr lIns="0" tIns="0" rIns="0" bIns="0" rtlCol="0" anchor="ctr"/>
          <a:lstStyle/>
          <a:p>
            <a:pPr lvl="0" algn="ctr">
              <a:lnSpc>
                <a:spcPct val="107899"/>
              </a:lnSpc>
            </a:pPr>
            <a:r>
              <a:rPr lang="en-US" sz="2000" spc="100" dirty="0">
                <a:solidFill>
                  <a:srgbClr val="FFFFFF"/>
                </a:solidFill>
                <a:latin typeface="Pretendard Medium"/>
              </a:rPr>
              <a:t>I. Introduction</a:t>
            </a:r>
          </a:p>
        </p:txBody>
      </p:sp>
      <p:sp>
        <p:nvSpPr>
          <p:cNvPr id="14" name="TextBox 14"/>
          <p:cNvSpPr txBox="1"/>
          <p:nvPr/>
        </p:nvSpPr>
        <p:spPr>
          <a:xfrm>
            <a:off x="864870" y="6964061"/>
            <a:ext cx="16558260" cy="2560638"/>
          </a:xfrm>
          <a:prstGeom prst="rect">
            <a:avLst/>
          </a:prstGeom>
        </p:spPr>
        <p:txBody>
          <a:bodyPr lIns="0" tIns="0" rIns="0" bIns="0" rtlCol="0" anchor="ctr"/>
          <a:lstStyle/>
          <a:p>
            <a:pPr lvl="0" algn="just">
              <a:lnSpc>
                <a:spcPct val="99600"/>
              </a:lnSpc>
            </a:pPr>
            <a:r>
              <a:rPr lang="en-US" altLang="ko-KR" sz="3600" dirty="0">
                <a:solidFill>
                  <a:srgbClr val="00074E"/>
                </a:solidFill>
                <a:ea typeface="Pretendard SemiBold"/>
              </a:rPr>
              <a:t>For the 1% that used crypto for a financial transaction, nearly 30% said it was because the receiving person or firm preferred crypto. The least cited reason was a lack of trust in banks. The survey reported that individuals with annual income of $ 100,000 or more were more likely to have used crypto for any reason. </a:t>
            </a:r>
            <a:endParaRPr lang="ko-KR" sz="3600" b="0" i="0" u="none" strike="noStrike" dirty="0">
              <a:solidFill>
                <a:srgbClr val="00074E"/>
              </a:solidFill>
              <a:ea typeface="Pretendard SemiBold"/>
            </a:endParaRPr>
          </a:p>
        </p:txBody>
      </p:sp>
      <p:pic>
        <p:nvPicPr>
          <p:cNvPr id="9217" name="_x355000544" descr="EMB00004bd46992"/>
          <p:cNvPicPr>
            <a:picLocks noChangeAspect="1" noChangeArrowheads="1"/>
          </p:cNvPicPr>
          <p:nvPr/>
        </p:nvPicPr>
        <p:blipFill>
          <a:blip r:embed="rId5">
            <a:extLst>
              <a:ext uri="{28A0092B-C50C-407E-A947-70E740481C1C}">
                <a14:useLocalDpi xmlns:a14="http://schemas.microsoft.com/office/drawing/2010/main" val="0"/>
              </a:ext>
            </a:extLst>
          </a:blip>
          <a:srcRect l="61600" t="25414" r="21759" b="17317"/>
          <a:stretch>
            <a:fillRect/>
          </a:stretch>
        </p:blipFill>
        <p:spPr bwMode="auto">
          <a:xfrm>
            <a:off x="4191000" y="1269659"/>
            <a:ext cx="10764450" cy="58337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83426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12700" y="5143500"/>
            <a:ext cx="18300700" cy="5168900"/>
          </a:xfrm>
          <a:prstGeom prst="rect">
            <a:avLst/>
          </a:prstGeom>
        </p:spPr>
      </p:pic>
      <p:pic>
        <p:nvPicPr>
          <p:cNvPr id="3" name="Picture 3"/>
          <p:cNvPicPr>
            <a:picLocks noChangeAspect="1"/>
          </p:cNvPicPr>
          <p:nvPr/>
        </p:nvPicPr>
        <p:blipFill>
          <a:blip r:embed="rId3"/>
          <a:stretch>
            <a:fillRect/>
          </a:stretch>
        </p:blipFill>
        <p:spPr>
          <a:xfrm>
            <a:off x="622300" y="571500"/>
            <a:ext cx="17043400" cy="9156700"/>
          </a:xfrm>
          <a:prstGeom prst="rect">
            <a:avLst/>
          </a:prstGeom>
        </p:spPr>
      </p:pic>
      <p:pic>
        <p:nvPicPr>
          <p:cNvPr id="4" name="Picture 4"/>
          <p:cNvPicPr>
            <a:picLocks noChangeAspect="1"/>
          </p:cNvPicPr>
          <p:nvPr/>
        </p:nvPicPr>
        <p:blipFill>
          <a:blip r:embed="rId4"/>
          <a:stretch>
            <a:fillRect/>
          </a:stretch>
        </p:blipFill>
        <p:spPr>
          <a:xfrm>
            <a:off x="1117600" y="419100"/>
            <a:ext cx="2832100" cy="1498600"/>
          </a:xfrm>
          <a:prstGeom prst="rect">
            <a:avLst/>
          </a:prstGeom>
        </p:spPr>
      </p:pic>
      <p:sp>
        <p:nvSpPr>
          <p:cNvPr id="5" name="TextBox 5"/>
          <p:cNvSpPr txBox="1"/>
          <p:nvPr/>
        </p:nvSpPr>
        <p:spPr>
          <a:xfrm>
            <a:off x="1511300" y="787400"/>
            <a:ext cx="2044700" cy="647700"/>
          </a:xfrm>
          <a:prstGeom prst="rect">
            <a:avLst/>
          </a:prstGeom>
        </p:spPr>
        <p:txBody>
          <a:bodyPr lIns="0" tIns="0" rIns="0" bIns="0" rtlCol="0" anchor="ctr"/>
          <a:lstStyle/>
          <a:p>
            <a:pPr lvl="0" algn="ctr">
              <a:lnSpc>
                <a:spcPct val="107899"/>
              </a:lnSpc>
            </a:pPr>
            <a:r>
              <a:rPr lang="en-US" sz="2000" spc="100" dirty="0">
                <a:solidFill>
                  <a:srgbClr val="FFFFFF"/>
                </a:solidFill>
                <a:latin typeface="Pretendard Medium"/>
              </a:rPr>
              <a:t>I. Introduction</a:t>
            </a:r>
          </a:p>
        </p:txBody>
      </p:sp>
      <p:sp>
        <p:nvSpPr>
          <p:cNvPr id="14" name="TextBox 14"/>
          <p:cNvSpPr txBox="1"/>
          <p:nvPr/>
        </p:nvSpPr>
        <p:spPr>
          <a:xfrm>
            <a:off x="864870" y="6964061"/>
            <a:ext cx="16558260" cy="2560638"/>
          </a:xfrm>
          <a:prstGeom prst="rect">
            <a:avLst/>
          </a:prstGeom>
        </p:spPr>
        <p:txBody>
          <a:bodyPr lIns="0" tIns="0" rIns="0" bIns="0" rtlCol="0" anchor="ctr"/>
          <a:lstStyle/>
          <a:p>
            <a:pPr lvl="0" algn="just">
              <a:lnSpc>
                <a:spcPct val="99600"/>
              </a:lnSpc>
            </a:pPr>
            <a:r>
              <a:rPr lang="en-US" altLang="ko-KR" sz="3600" dirty="0">
                <a:solidFill>
                  <a:srgbClr val="00074E"/>
                </a:solidFill>
                <a:ea typeface="Pretendard SemiBold"/>
              </a:rPr>
              <a:t>According to Triple-A, as of May 2023, there are 420 million people holding cryptocurrency worldwide, with Asia having the largest number of cryptocurrency holders at 260 million.</a:t>
            </a:r>
          </a:p>
        </p:txBody>
      </p:sp>
      <p:pic>
        <p:nvPicPr>
          <p:cNvPr id="10241" name="_x610312968" descr="EMB00004bd46993"/>
          <p:cNvPicPr>
            <a:picLocks noChangeAspect="1" noChangeArrowheads="1"/>
          </p:cNvPicPr>
          <p:nvPr/>
        </p:nvPicPr>
        <p:blipFill>
          <a:blip r:embed="rId5">
            <a:extLst>
              <a:ext uri="{28A0092B-C50C-407E-A947-70E740481C1C}">
                <a14:useLocalDpi xmlns:a14="http://schemas.microsoft.com/office/drawing/2010/main" val="0"/>
              </a:ext>
            </a:extLst>
          </a:blip>
          <a:srcRect l="47084" t="49940" r="11333" b="10315"/>
          <a:stretch>
            <a:fillRect/>
          </a:stretch>
        </p:blipFill>
        <p:spPr bwMode="auto">
          <a:xfrm>
            <a:off x="3798570" y="1257300"/>
            <a:ext cx="12587025" cy="5984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23410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337</TotalTime>
  <Words>3221</Words>
  <Application>Microsoft Office PowerPoint</Application>
  <PresentationFormat>사용자 지정</PresentationFormat>
  <Paragraphs>369</Paragraphs>
  <Slides>41</Slides>
  <Notes>1</Notes>
  <HiddenSlides>0</HiddenSlides>
  <MMClips>0</MMClips>
  <ScaleCrop>false</ScaleCrop>
  <HeadingPairs>
    <vt:vector size="6" baseType="variant">
      <vt:variant>
        <vt:lpstr>사용한 글꼴</vt:lpstr>
      </vt:variant>
      <vt:variant>
        <vt:i4>5</vt:i4>
      </vt:variant>
      <vt:variant>
        <vt:lpstr>테마</vt:lpstr>
      </vt:variant>
      <vt:variant>
        <vt:i4>1</vt:i4>
      </vt:variant>
      <vt:variant>
        <vt:lpstr>슬라이드 제목</vt:lpstr>
      </vt:variant>
      <vt:variant>
        <vt:i4>41</vt:i4>
      </vt:variant>
    </vt:vector>
  </HeadingPairs>
  <TitlesOfParts>
    <vt:vector size="47" baseType="lpstr">
      <vt:lpstr>Arial</vt:lpstr>
      <vt:lpstr>Pretendard Medium</vt:lpstr>
      <vt:lpstr>맑은 고딕</vt:lpstr>
      <vt:lpstr>Pretendard SemiBold</vt:lpstr>
      <vt:lpstr>Calibri</vt:lpstr>
      <vt:lpstr>Office Theme</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user</dc:creator>
  <cp:lastModifiedBy>user</cp:lastModifiedBy>
  <cp:revision>56</cp:revision>
  <cp:lastPrinted>2024-12-09T06:37:33Z</cp:lastPrinted>
  <dcterms:created xsi:type="dcterms:W3CDTF">2006-08-16T00:00:00Z</dcterms:created>
  <dcterms:modified xsi:type="dcterms:W3CDTF">2024-12-09T06:48:08Z</dcterms:modified>
</cp:coreProperties>
</file>